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53"/>
  </p:notesMasterIdLst>
  <p:handoutMasterIdLst>
    <p:handoutMasterId r:id="rId54"/>
  </p:handoutMasterIdLst>
  <p:sldIdLst>
    <p:sldId id="395" r:id="rId7"/>
    <p:sldId id="285" r:id="rId8"/>
    <p:sldId id="276" r:id="rId9"/>
    <p:sldId id="278" r:id="rId10"/>
    <p:sldId id="316" r:id="rId11"/>
    <p:sldId id="376" r:id="rId12"/>
    <p:sldId id="286" r:id="rId13"/>
    <p:sldId id="364" r:id="rId14"/>
    <p:sldId id="366" r:id="rId15"/>
    <p:sldId id="379" r:id="rId16"/>
    <p:sldId id="279" r:id="rId17"/>
    <p:sldId id="401" r:id="rId18"/>
    <p:sldId id="402" r:id="rId19"/>
    <p:sldId id="403" r:id="rId20"/>
    <p:sldId id="407" r:id="rId21"/>
    <p:sldId id="306" r:id="rId22"/>
    <p:sldId id="377" r:id="rId23"/>
    <p:sldId id="311" r:id="rId24"/>
    <p:sldId id="373" r:id="rId25"/>
    <p:sldId id="309" r:id="rId26"/>
    <p:sldId id="307" r:id="rId27"/>
    <p:sldId id="362" r:id="rId28"/>
    <p:sldId id="344" r:id="rId29"/>
    <p:sldId id="345" r:id="rId30"/>
    <p:sldId id="378" r:id="rId31"/>
    <p:sldId id="372" r:id="rId32"/>
    <p:sldId id="381" r:id="rId33"/>
    <p:sldId id="380" r:id="rId34"/>
    <p:sldId id="310" r:id="rId35"/>
    <p:sldId id="370" r:id="rId36"/>
    <p:sldId id="404" r:id="rId37"/>
    <p:sldId id="405" r:id="rId38"/>
    <p:sldId id="313" r:id="rId39"/>
    <p:sldId id="308" r:id="rId40"/>
    <p:sldId id="374" r:id="rId41"/>
    <p:sldId id="375" r:id="rId42"/>
    <p:sldId id="280" r:id="rId43"/>
    <p:sldId id="288" r:id="rId44"/>
    <p:sldId id="397" r:id="rId45"/>
    <p:sldId id="398" r:id="rId46"/>
    <p:sldId id="368" r:id="rId47"/>
    <p:sldId id="399" r:id="rId48"/>
    <p:sldId id="341" r:id="rId49"/>
    <p:sldId id="400" r:id="rId50"/>
    <p:sldId id="396" r:id="rId51"/>
    <p:sldId id="273" r:id="rId52"/>
  </p:sldIdLst>
  <p:sldSz cx="9144000" cy="6858000" type="screen4x3"/>
  <p:notesSz cx="6819900" cy="99187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156">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Bruneel (FAGG - AFMPS)" initials="SB(-A" lastIdx="18" clrIdx="0">
    <p:extLst>
      <p:ext uri="{19B8F6BF-5375-455C-9EA6-DF929625EA0E}">
        <p15:presenceInfo xmlns:p15="http://schemas.microsoft.com/office/powerpoint/2012/main" userId="S::sophie.bruneel@fagg-afmps.be::733fb3a3ba1913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575757"/>
    <a:srgbClr val="729BC8"/>
    <a:srgbClr val="FDD9B1"/>
    <a:srgbClr val="FCD3B2"/>
    <a:srgbClr val="FDE2BF"/>
    <a:srgbClr val="FCD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8" autoAdjust="0"/>
    <p:restoredTop sz="94737" autoAdjust="0"/>
  </p:normalViewPr>
  <p:slideViewPr>
    <p:cSldViewPr>
      <p:cViewPr varScale="1">
        <p:scale>
          <a:sx n="100" d="100"/>
          <a:sy n="100" d="100"/>
        </p:scale>
        <p:origin x="1920" y="348"/>
      </p:cViewPr>
      <p:guideLst>
        <p:guide orient="horz" pos="4156"/>
        <p:guide pos="2880"/>
      </p:guideLst>
    </p:cSldViewPr>
  </p:slideViewPr>
  <p:outlineViewPr>
    <p:cViewPr>
      <p:scale>
        <a:sx n="33" d="100"/>
        <a:sy n="33" d="100"/>
      </p:scale>
      <p:origin x="0" y="4646"/>
    </p:cViewPr>
  </p:outlineViewPr>
  <p:notesTextViewPr>
    <p:cViewPr>
      <p:scale>
        <a:sx n="1" d="1"/>
        <a:sy n="1" d="1"/>
      </p:scale>
      <p:origin x="0" y="0"/>
    </p:cViewPr>
  </p:notesTextViewPr>
  <p:notesViewPr>
    <p:cSldViewPr>
      <p:cViewPr varScale="1">
        <p:scale>
          <a:sx n="80" d="100"/>
          <a:sy n="80" d="100"/>
        </p:scale>
        <p:origin x="40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2B9DF08-6C6C-452F-8F51-887F8A034CF7}"/>
              </a:ext>
            </a:extLst>
          </p:cNvPr>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pPr>
              <a:defRPr/>
            </a:pPr>
            <a:endParaRPr lang="en-GB"/>
          </a:p>
        </p:txBody>
      </p:sp>
      <p:sp>
        <p:nvSpPr>
          <p:cNvPr id="3" name="Espace réservé de la date 2">
            <a:extLst>
              <a:ext uri="{FF2B5EF4-FFF2-40B4-BE49-F238E27FC236}">
                <a16:creationId xmlns:a16="http://schemas.microsoft.com/office/drawing/2014/main" id="{B3953947-3D9E-46C2-843A-9C2328A69CDB}"/>
              </a:ext>
            </a:extLst>
          </p:cNvPr>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pPr>
              <a:defRPr/>
            </a:pPr>
            <a:fld id="{32F4BABA-A246-4FBE-9019-80EE2D9BF572}" type="datetimeFigureOut">
              <a:rPr lang="en-GB"/>
              <a:pPr>
                <a:defRPr/>
              </a:pPr>
              <a:t>10/12/2024</a:t>
            </a:fld>
            <a:endParaRPr lang="en-GB"/>
          </a:p>
        </p:txBody>
      </p:sp>
      <p:sp>
        <p:nvSpPr>
          <p:cNvPr id="4" name="Espace réservé du pied de page 3">
            <a:extLst>
              <a:ext uri="{FF2B5EF4-FFF2-40B4-BE49-F238E27FC236}">
                <a16:creationId xmlns:a16="http://schemas.microsoft.com/office/drawing/2014/main" id="{234875A1-4DF3-47B6-8366-CDA9001A1739}"/>
              </a:ext>
            </a:extLst>
          </p:cNvPr>
          <p:cNvSpPr>
            <a:spLocks noGrp="1"/>
          </p:cNvSpPr>
          <p:nvPr>
            <p:ph type="ftr" sz="quarter" idx="2"/>
          </p:nvPr>
        </p:nvSpPr>
        <p:spPr>
          <a:xfrm>
            <a:off x="0" y="9421813"/>
            <a:ext cx="2955925"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Espace réservé du numéro de diapositive 4">
            <a:extLst>
              <a:ext uri="{FF2B5EF4-FFF2-40B4-BE49-F238E27FC236}">
                <a16:creationId xmlns:a16="http://schemas.microsoft.com/office/drawing/2014/main" id="{907EACCE-DE60-4391-95B0-BCF93BD141A1}"/>
              </a:ext>
            </a:extLst>
          </p:cNvPr>
          <p:cNvSpPr>
            <a:spLocks noGrp="1"/>
          </p:cNvSpPr>
          <p:nvPr>
            <p:ph type="sldNum" sz="quarter" idx="3"/>
          </p:nvPr>
        </p:nvSpPr>
        <p:spPr>
          <a:xfrm>
            <a:off x="3862388" y="9421813"/>
            <a:ext cx="2955925" cy="496887"/>
          </a:xfrm>
          <a:prstGeom prst="rect">
            <a:avLst/>
          </a:prstGeom>
        </p:spPr>
        <p:txBody>
          <a:bodyPr vert="horz" lIns="91440" tIns="45720" rIns="91440" bIns="45720" rtlCol="0" anchor="b"/>
          <a:lstStyle>
            <a:lvl1pPr algn="r">
              <a:defRPr sz="1200"/>
            </a:lvl1pPr>
          </a:lstStyle>
          <a:p>
            <a:pPr>
              <a:defRPr/>
            </a:pPr>
            <a:fld id="{5E5289C1-E2EB-4E44-AC1D-554877DEE785}"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6022A66-2898-4CDE-BDE6-717C14CA2134}"/>
              </a:ext>
            </a:extLst>
          </p:cNvPr>
          <p:cNvSpPr>
            <a:spLocks noGrp="1"/>
          </p:cNvSpPr>
          <p:nvPr>
            <p:ph type="hdr" sz="quarter"/>
          </p:nvPr>
        </p:nvSpPr>
        <p:spPr>
          <a:xfrm>
            <a:off x="0" y="0"/>
            <a:ext cx="2955925" cy="496888"/>
          </a:xfrm>
          <a:prstGeom prst="rect">
            <a:avLst/>
          </a:prstGeom>
        </p:spPr>
        <p:txBody>
          <a:bodyPr vert="horz" lIns="93205" tIns="46602" rIns="93205" bIns="46602" rtlCol="0"/>
          <a:lstStyle>
            <a:lvl1pPr algn="l" eaLnBrk="1" fontAlgn="auto" hangingPunct="1">
              <a:spcBef>
                <a:spcPts val="0"/>
              </a:spcBef>
              <a:spcAft>
                <a:spcPts val="0"/>
              </a:spcAft>
              <a:defRPr sz="1200">
                <a:latin typeface="+mn-lt"/>
              </a:defRPr>
            </a:lvl1pPr>
          </a:lstStyle>
          <a:p>
            <a:pPr>
              <a:defRPr/>
            </a:pPr>
            <a:endParaRPr lang="fr-BE"/>
          </a:p>
        </p:txBody>
      </p:sp>
      <p:sp>
        <p:nvSpPr>
          <p:cNvPr id="3" name="Espace réservé de la date 2">
            <a:extLst>
              <a:ext uri="{FF2B5EF4-FFF2-40B4-BE49-F238E27FC236}">
                <a16:creationId xmlns:a16="http://schemas.microsoft.com/office/drawing/2014/main" id="{7D7F095C-D041-402A-866C-95299935F370}"/>
              </a:ext>
            </a:extLst>
          </p:cNvPr>
          <p:cNvSpPr>
            <a:spLocks noGrp="1"/>
          </p:cNvSpPr>
          <p:nvPr>
            <p:ph type="dt" idx="1"/>
          </p:nvPr>
        </p:nvSpPr>
        <p:spPr>
          <a:xfrm>
            <a:off x="3862388" y="0"/>
            <a:ext cx="2955925" cy="496888"/>
          </a:xfrm>
          <a:prstGeom prst="rect">
            <a:avLst/>
          </a:prstGeom>
        </p:spPr>
        <p:txBody>
          <a:bodyPr vert="horz" lIns="93205" tIns="46602" rIns="93205" bIns="46602" rtlCol="0"/>
          <a:lstStyle>
            <a:lvl1pPr algn="r" eaLnBrk="1" fontAlgn="auto" hangingPunct="1">
              <a:spcBef>
                <a:spcPts val="0"/>
              </a:spcBef>
              <a:spcAft>
                <a:spcPts val="0"/>
              </a:spcAft>
              <a:defRPr sz="1200">
                <a:latin typeface="+mn-lt"/>
              </a:defRPr>
            </a:lvl1pPr>
          </a:lstStyle>
          <a:p>
            <a:pPr>
              <a:defRPr/>
            </a:pPr>
            <a:fld id="{12BBAA79-B85C-45B1-B7DF-563F5D7422BD}" type="datetimeFigureOut">
              <a:rPr lang="fr-BE"/>
              <a:pPr>
                <a:defRPr/>
              </a:pPr>
              <a:t>10-12-24</a:t>
            </a:fld>
            <a:endParaRPr lang="fr-BE" dirty="0"/>
          </a:p>
        </p:txBody>
      </p:sp>
      <p:sp>
        <p:nvSpPr>
          <p:cNvPr id="4" name="Espace réservé de l'image des diapositives 3">
            <a:extLst>
              <a:ext uri="{FF2B5EF4-FFF2-40B4-BE49-F238E27FC236}">
                <a16:creationId xmlns:a16="http://schemas.microsoft.com/office/drawing/2014/main" id="{3580C948-176E-440F-B09C-F3B8BFEB85C5}"/>
              </a:ext>
            </a:extLst>
          </p:cNvPr>
          <p:cNvSpPr>
            <a:spLocks noGrp="1" noRot="1" noChangeAspect="1"/>
          </p:cNvSpPr>
          <p:nvPr>
            <p:ph type="sldImg" idx="2"/>
          </p:nvPr>
        </p:nvSpPr>
        <p:spPr>
          <a:xfrm>
            <a:off x="931863" y="744538"/>
            <a:ext cx="4956175" cy="3717925"/>
          </a:xfrm>
          <a:prstGeom prst="rect">
            <a:avLst/>
          </a:prstGeom>
          <a:noFill/>
          <a:ln w="12700">
            <a:solidFill>
              <a:prstClr val="black"/>
            </a:solidFill>
          </a:ln>
        </p:spPr>
        <p:txBody>
          <a:bodyPr vert="horz" lIns="93205" tIns="46602" rIns="93205" bIns="46602" rtlCol="0" anchor="ctr"/>
          <a:lstStyle/>
          <a:p>
            <a:pPr lvl="0"/>
            <a:endParaRPr lang="fr-BE" noProof="0" dirty="0"/>
          </a:p>
        </p:txBody>
      </p:sp>
      <p:sp>
        <p:nvSpPr>
          <p:cNvPr id="5" name="Espace réservé des commentaires 4">
            <a:extLst>
              <a:ext uri="{FF2B5EF4-FFF2-40B4-BE49-F238E27FC236}">
                <a16:creationId xmlns:a16="http://schemas.microsoft.com/office/drawing/2014/main" id="{35F39502-1760-4AA3-B1DE-7AE78E63310F}"/>
              </a:ext>
            </a:extLst>
          </p:cNvPr>
          <p:cNvSpPr>
            <a:spLocks noGrp="1"/>
          </p:cNvSpPr>
          <p:nvPr>
            <p:ph type="body" sz="quarter" idx="3"/>
          </p:nvPr>
        </p:nvSpPr>
        <p:spPr>
          <a:xfrm>
            <a:off x="682625" y="4711700"/>
            <a:ext cx="5454650" cy="4462463"/>
          </a:xfrm>
          <a:prstGeom prst="rect">
            <a:avLst/>
          </a:prstGeom>
        </p:spPr>
        <p:txBody>
          <a:bodyPr vert="horz" lIns="93205" tIns="46602" rIns="93205" bIns="46602"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BE" noProof="0"/>
          </a:p>
        </p:txBody>
      </p:sp>
      <p:sp>
        <p:nvSpPr>
          <p:cNvPr id="6" name="Espace réservé du pied de page 5">
            <a:extLst>
              <a:ext uri="{FF2B5EF4-FFF2-40B4-BE49-F238E27FC236}">
                <a16:creationId xmlns:a16="http://schemas.microsoft.com/office/drawing/2014/main" id="{22F2F751-C74B-4152-B90D-25EDDBD64DC0}"/>
              </a:ext>
            </a:extLst>
          </p:cNvPr>
          <p:cNvSpPr>
            <a:spLocks noGrp="1"/>
          </p:cNvSpPr>
          <p:nvPr>
            <p:ph type="ftr" sz="quarter" idx="4"/>
          </p:nvPr>
        </p:nvSpPr>
        <p:spPr>
          <a:xfrm>
            <a:off x="0" y="9420225"/>
            <a:ext cx="2955925" cy="496888"/>
          </a:xfrm>
          <a:prstGeom prst="rect">
            <a:avLst/>
          </a:prstGeom>
        </p:spPr>
        <p:txBody>
          <a:bodyPr vert="horz" lIns="93205" tIns="46602" rIns="93205" bIns="46602" rtlCol="0" anchor="b"/>
          <a:lstStyle>
            <a:lvl1pPr algn="l" eaLnBrk="1" fontAlgn="auto" hangingPunct="1">
              <a:spcBef>
                <a:spcPts val="0"/>
              </a:spcBef>
              <a:spcAft>
                <a:spcPts val="0"/>
              </a:spcAft>
              <a:defRPr sz="1200">
                <a:latin typeface="+mn-lt"/>
              </a:defRPr>
            </a:lvl1pPr>
          </a:lstStyle>
          <a:p>
            <a:pPr>
              <a:defRPr/>
            </a:pPr>
            <a:endParaRPr lang="fr-BE"/>
          </a:p>
        </p:txBody>
      </p:sp>
      <p:sp>
        <p:nvSpPr>
          <p:cNvPr id="7" name="Espace réservé du numéro de diapositive 6">
            <a:extLst>
              <a:ext uri="{FF2B5EF4-FFF2-40B4-BE49-F238E27FC236}">
                <a16:creationId xmlns:a16="http://schemas.microsoft.com/office/drawing/2014/main" id="{659E4134-517C-4C89-A92A-3658EE469056}"/>
              </a:ext>
            </a:extLst>
          </p:cNvPr>
          <p:cNvSpPr>
            <a:spLocks noGrp="1"/>
          </p:cNvSpPr>
          <p:nvPr>
            <p:ph type="sldNum" sz="quarter" idx="5"/>
          </p:nvPr>
        </p:nvSpPr>
        <p:spPr>
          <a:xfrm>
            <a:off x="3862388" y="9420225"/>
            <a:ext cx="2955925" cy="496888"/>
          </a:xfrm>
          <a:prstGeom prst="rect">
            <a:avLst/>
          </a:prstGeom>
        </p:spPr>
        <p:txBody>
          <a:bodyPr vert="horz" wrap="square" lIns="93205" tIns="46602" rIns="93205" bIns="4660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B5B38C-9C52-4FFB-B3F5-F8494CF521ED}" type="slidenum">
              <a:rPr lang="fr-BE" altLang="en-US"/>
              <a:pPr>
                <a:defRPr/>
              </a:pPr>
              <a:t>‹#›</a:t>
            </a:fld>
            <a:endParaRPr lang="fr-B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C8B5B38C-9C52-4FFB-B3F5-F8494CF521ED}" type="slidenum">
              <a:rPr lang="fr-BE" altLang="en-US" smtClean="0"/>
              <a:pPr>
                <a:defRPr/>
              </a:pPr>
              <a:t>22</a:t>
            </a:fld>
            <a:endParaRPr lang="fr-BE" altLang="en-US"/>
          </a:p>
        </p:txBody>
      </p:sp>
    </p:spTree>
    <p:extLst>
      <p:ext uri="{BB962C8B-B14F-4D97-AF65-F5344CB8AC3E}">
        <p14:creationId xmlns:p14="http://schemas.microsoft.com/office/powerpoint/2010/main" val="214513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C8B5B38C-9C52-4FFB-B3F5-F8494CF521ED}" type="slidenum">
              <a:rPr lang="fr-BE" altLang="en-US" smtClean="0"/>
              <a:pPr>
                <a:defRPr/>
              </a:pPr>
              <a:t>28</a:t>
            </a:fld>
            <a:endParaRPr lang="fr-BE" altLang="en-US"/>
          </a:p>
        </p:txBody>
      </p:sp>
    </p:spTree>
    <p:extLst>
      <p:ext uri="{BB962C8B-B14F-4D97-AF65-F5344CB8AC3E}">
        <p14:creationId xmlns:p14="http://schemas.microsoft.com/office/powerpoint/2010/main" val="226912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D:\DidCreat\AFMPS - FAGG\Template Word PP\be.jpg">
            <a:extLst>
              <a:ext uri="{FF2B5EF4-FFF2-40B4-BE49-F238E27FC236}">
                <a16:creationId xmlns:a16="http://schemas.microsoft.com/office/drawing/2014/main" id="{8CF40B95-586B-4E4F-9C24-FB74CC288F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66125" y="6288088"/>
            <a:ext cx="4540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a:xfrm>
            <a:off x="683568" y="3501008"/>
            <a:ext cx="7776864" cy="1152128"/>
          </a:xfrm>
        </p:spPr>
        <p:txBody>
          <a:bodyPr>
            <a:noAutofit/>
          </a:bodyPr>
          <a:lstStyle>
            <a:lvl1pPr marL="0" indent="0" algn="ctr">
              <a:buNone/>
              <a:defRPr sz="2400" b="0">
                <a:solidFill>
                  <a:srgbClr val="575757"/>
                </a:solidFill>
                <a:latin typeface="Bryant Light Alternate"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BE" dirty="0"/>
          </a:p>
        </p:txBody>
      </p:sp>
      <p:sp>
        <p:nvSpPr>
          <p:cNvPr id="7" name="Titre 1">
            <a:extLst>
              <a:ext uri="{FF2B5EF4-FFF2-40B4-BE49-F238E27FC236}">
                <a16:creationId xmlns:a16="http://schemas.microsoft.com/office/drawing/2014/main" id="{2319369B-F6E3-4F4D-8F1B-006E337D4A87}"/>
              </a:ext>
            </a:extLst>
          </p:cNvPr>
          <p:cNvSpPr>
            <a:spLocks/>
          </p:cNvSpPr>
          <p:nvPr userDrawn="1"/>
        </p:nvSpPr>
        <p:spPr bwMode="auto">
          <a:xfrm>
            <a:off x="755650" y="1639888"/>
            <a:ext cx="7772400" cy="1201737"/>
          </a:xfrm>
          <a:prstGeom prst="rect">
            <a:avLst/>
          </a:prstGeom>
          <a:solidFill>
            <a:srgbClr val="729B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fr-BE" altLang="en-US" sz="2400" b="1" dirty="0">
                <a:solidFill>
                  <a:schemeClr val="bg1"/>
                </a:solidFill>
                <a:latin typeface="Verdana" panose="020B0604030504040204" pitchFamily="34" charset="0"/>
              </a:rPr>
              <a:t>Agence fédérale des médicaments</a:t>
            </a:r>
            <a:br>
              <a:rPr lang="fr-BE" altLang="en-US" sz="2400" b="1" dirty="0">
                <a:solidFill>
                  <a:schemeClr val="bg1"/>
                </a:solidFill>
                <a:latin typeface="Verdana" panose="020B0604030504040204" pitchFamily="34" charset="0"/>
              </a:rPr>
            </a:br>
            <a:r>
              <a:rPr lang="fr-BE" altLang="en-US" sz="2400" b="1" dirty="0">
                <a:solidFill>
                  <a:schemeClr val="bg1"/>
                </a:solidFill>
                <a:latin typeface="Verdana" panose="020B0604030504040204" pitchFamily="34" charset="0"/>
              </a:rPr>
              <a:t> et des produits de santé</a:t>
            </a:r>
          </a:p>
          <a:p>
            <a:pPr algn="ctr" eaLnBrk="1" hangingPunct="1">
              <a:defRPr/>
            </a:pPr>
            <a:endParaRPr lang="fr-BE" altLang="en-US" sz="2400" b="1" dirty="0">
              <a:solidFill>
                <a:schemeClr val="bg1"/>
              </a:solidFill>
              <a:latin typeface="Verdana" panose="020B0604030504040204" pitchFamily="34" charset="0"/>
            </a:endParaRPr>
          </a:p>
        </p:txBody>
      </p:sp>
    </p:spTree>
    <p:extLst>
      <p:ext uri="{BB962C8B-B14F-4D97-AF65-F5344CB8AC3E}">
        <p14:creationId xmlns:p14="http://schemas.microsoft.com/office/powerpoint/2010/main" val="363748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pic>
        <p:nvPicPr>
          <p:cNvPr id="7" name="Picture 3" descr="D:\DidCreat\AFMPS - FAGG\Template Word PP\be.jpg">
            <a:extLst>
              <a:ext uri="{FF2B5EF4-FFF2-40B4-BE49-F238E27FC236}">
                <a16:creationId xmlns:a16="http://schemas.microsoft.com/office/drawing/2014/main" id="{FDC93CF1-5002-46F1-B94D-323BEAB092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94738" y="6435725"/>
            <a:ext cx="3175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a:extLst>
              <a:ext uri="{FF2B5EF4-FFF2-40B4-BE49-F238E27FC236}">
                <a16:creationId xmlns:a16="http://schemas.microsoft.com/office/drawing/2014/main" id="{A4356A25-7A59-4BD3-AB52-606D3970278F}"/>
              </a:ext>
            </a:extLst>
          </p:cNvPr>
          <p:cNvSpPr txBox="1">
            <a:spLocks/>
          </p:cNvSpPr>
          <p:nvPr userDrawn="1"/>
        </p:nvSpPr>
        <p:spPr>
          <a:xfrm>
            <a:off x="8990013" y="1249363"/>
            <a:ext cx="153987" cy="4987925"/>
          </a:xfrm>
          <a:prstGeom prst="rect">
            <a:avLst/>
          </a:prstGeom>
          <a:solidFill>
            <a:srgbClr val="575757"/>
          </a:solidFill>
        </p:spPr>
        <p:txBody>
          <a:bodyPr anchor="ctr">
            <a:normAutofit/>
          </a:bodyPr>
          <a:lstStyle>
            <a:lvl1pPr algn="l" defTabSz="914400" rtl="0" eaLnBrk="1" latinLnBrk="0" hangingPunct="1">
              <a:spcBef>
                <a:spcPct val="0"/>
              </a:spcBef>
              <a:buNone/>
              <a:defRPr sz="2400" b="1" kern="1200">
                <a:solidFill>
                  <a:srgbClr val="729BC8"/>
                </a:solidFill>
                <a:latin typeface="Verdana" pitchFamily="34" charset="0"/>
                <a:ea typeface="Verdana" pitchFamily="34" charset="0"/>
                <a:cs typeface="Verdana" pitchFamily="34" charset="0"/>
              </a:defRPr>
            </a:lvl1pPr>
          </a:lstStyle>
          <a:p>
            <a:pPr fontAlgn="auto">
              <a:spcAft>
                <a:spcPts val="0"/>
              </a:spcAft>
              <a:defRPr/>
            </a:pPr>
            <a:endParaRPr lang="fr-BE" dirty="0"/>
          </a:p>
        </p:txBody>
      </p:sp>
      <p:pic>
        <p:nvPicPr>
          <p:cNvPr id="9" name="Picture 2" descr="D:\DidCreat\AFMPS - FAGG\Template Word PP\symbole.jpg">
            <a:extLst>
              <a:ext uri="{FF2B5EF4-FFF2-40B4-BE49-F238E27FC236}">
                <a16:creationId xmlns:a16="http://schemas.microsoft.com/office/drawing/2014/main" id="{DF910EEE-0CE9-415E-B641-60CFDD00ECD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6151563"/>
            <a:ext cx="4572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a:extLst>
              <a:ext uri="{FF2B5EF4-FFF2-40B4-BE49-F238E27FC236}">
                <a16:creationId xmlns:a16="http://schemas.microsoft.com/office/drawing/2014/main" id="{6FC53921-5D04-4D21-8B81-CB2EC77702F9}"/>
              </a:ext>
            </a:extLst>
          </p:cNvPr>
          <p:cNvSpPr txBox="1">
            <a:spLocks/>
          </p:cNvSpPr>
          <p:nvPr userDrawn="1"/>
        </p:nvSpPr>
        <p:spPr>
          <a:xfrm>
            <a:off x="-15875" y="0"/>
            <a:ext cx="195263" cy="1038225"/>
          </a:xfrm>
          <a:prstGeom prst="rect">
            <a:avLst/>
          </a:prstGeom>
          <a:solidFill>
            <a:srgbClr val="729BC8"/>
          </a:solidFill>
        </p:spPr>
        <p:txBody>
          <a:bodyPr anchor="ctr">
            <a:normAutofit/>
          </a:bodyPr>
          <a:lstStyle>
            <a:lvl1pPr algn="l" defTabSz="914400" rtl="0" eaLnBrk="1" latinLnBrk="0" hangingPunct="1">
              <a:spcBef>
                <a:spcPct val="0"/>
              </a:spcBef>
              <a:buNone/>
              <a:defRPr sz="2400" b="1" kern="1200">
                <a:solidFill>
                  <a:srgbClr val="729BC8"/>
                </a:solidFill>
                <a:latin typeface="Verdana" pitchFamily="34" charset="0"/>
                <a:ea typeface="Verdana" pitchFamily="34" charset="0"/>
                <a:cs typeface="Verdana" pitchFamily="34" charset="0"/>
              </a:defRPr>
            </a:lvl1pPr>
          </a:lstStyle>
          <a:p>
            <a:pPr fontAlgn="auto">
              <a:spcAft>
                <a:spcPts val="0"/>
              </a:spcAft>
              <a:defRPr/>
            </a:pPr>
            <a:endParaRPr lang="fr-BE" dirty="0"/>
          </a:p>
        </p:txBody>
      </p:sp>
      <p:sp>
        <p:nvSpPr>
          <p:cNvPr id="11" name="ZoneTexte 9">
            <a:extLst>
              <a:ext uri="{FF2B5EF4-FFF2-40B4-BE49-F238E27FC236}">
                <a16:creationId xmlns:a16="http://schemas.microsoft.com/office/drawing/2014/main" id="{1BD54491-7CD5-49F4-AC60-ABD26273A62A}"/>
              </a:ext>
            </a:extLst>
          </p:cNvPr>
          <p:cNvSpPr txBox="1">
            <a:spLocks noChangeArrowheads="1"/>
          </p:cNvSpPr>
          <p:nvPr userDrawn="1"/>
        </p:nvSpPr>
        <p:spPr bwMode="auto">
          <a:xfrm>
            <a:off x="7824788" y="6469063"/>
            <a:ext cx="7794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fld id="{9A0C6828-DB6C-4B93-9865-9FC245757245}" type="slidenum">
              <a:rPr lang="en-GB" altLang="en-US" sz="1000" smtClean="0">
                <a:solidFill>
                  <a:srgbClr val="729BC8"/>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GB" altLang="en-US" sz="1000" dirty="0">
              <a:solidFill>
                <a:srgbClr val="729BC8"/>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Espace réservé du texte 7">
            <a:extLst>
              <a:ext uri="{FF2B5EF4-FFF2-40B4-BE49-F238E27FC236}">
                <a16:creationId xmlns:a16="http://schemas.microsoft.com/office/drawing/2014/main" id="{9B1B7731-DCA8-4FE6-B358-F249E57DF309}"/>
              </a:ext>
            </a:extLst>
          </p:cNvPr>
          <p:cNvSpPr>
            <a:spLocks/>
          </p:cNvSpPr>
          <p:nvPr userDrawn="1"/>
        </p:nvSpPr>
        <p:spPr bwMode="auto">
          <a:xfrm>
            <a:off x="684213" y="6310313"/>
            <a:ext cx="45354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r>
              <a:rPr lang="nl-BE" altLang="en-US" sz="900" dirty="0" err="1">
                <a:solidFill>
                  <a:srgbClr val="A6A6A6"/>
                </a:solidFill>
                <a:latin typeface="Verdana" panose="020B0604030504040204" pitchFamily="34" charset="0"/>
              </a:rPr>
              <a:t>PharmaStatut</a:t>
            </a:r>
            <a:r>
              <a:rPr lang="nl-BE" altLang="en-US" sz="900" dirty="0">
                <a:solidFill>
                  <a:srgbClr val="A6A6A6"/>
                </a:solidFill>
                <a:latin typeface="Verdana" panose="020B0604030504040204" pitchFamily="34" charset="0"/>
              </a:rPr>
              <a:t>/11.12.2024</a:t>
            </a:r>
          </a:p>
          <a:p>
            <a:pPr eaLnBrk="1" hangingPunct="1">
              <a:spcBef>
                <a:spcPct val="0"/>
              </a:spcBef>
              <a:buFont typeface="Arial" panose="020B0604020202020204" pitchFamily="34" charset="0"/>
              <a:buNone/>
              <a:defRPr/>
            </a:pPr>
            <a:r>
              <a:rPr lang="nl-BE" altLang="en-US" sz="900" dirty="0">
                <a:solidFill>
                  <a:srgbClr val="A6A6A6"/>
                </a:solidFill>
                <a:latin typeface="Verdana" panose="020B0604030504040204" pitchFamily="34" charset="0"/>
              </a:rPr>
              <a:t>AFMPS/DG POST </a:t>
            </a:r>
            <a:r>
              <a:rPr lang="nl-BE" altLang="en-US" sz="900" dirty="0" err="1">
                <a:solidFill>
                  <a:srgbClr val="A6A6A6"/>
                </a:solidFill>
                <a:latin typeface="Verdana" panose="020B0604030504040204" pitchFamily="34" charset="0"/>
              </a:rPr>
              <a:t>Autorisation</a:t>
            </a:r>
            <a:r>
              <a:rPr lang="nl-BE" altLang="en-US" sz="900" dirty="0">
                <a:solidFill>
                  <a:srgbClr val="A6A6A6"/>
                </a:solidFill>
                <a:latin typeface="Verdana" panose="020B0604030504040204" pitchFamily="34" charset="0"/>
              </a:rPr>
              <a:t>/</a:t>
            </a:r>
            <a:r>
              <a:rPr lang="nl-BE" altLang="en-US" sz="900" dirty="0" err="1">
                <a:solidFill>
                  <a:srgbClr val="A6A6A6"/>
                </a:solidFill>
                <a:latin typeface="Verdana" panose="020B0604030504040204" pitchFamily="34" charset="0"/>
              </a:rPr>
              <a:t>division</a:t>
            </a:r>
            <a:r>
              <a:rPr lang="nl-BE" altLang="en-US" sz="900" dirty="0">
                <a:solidFill>
                  <a:srgbClr val="A6A6A6"/>
                </a:solidFill>
                <a:latin typeface="Verdana" panose="020B0604030504040204" pitchFamily="34" charset="0"/>
              </a:rPr>
              <a:t> Bon </a:t>
            </a:r>
            <a:r>
              <a:rPr lang="nl-BE" altLang="en-US" sz="900" dirty="0" err="1">
                <a:solidFill>
                  <a:srgbClr val="A6A6A6"/>
                </a:solidFill>
                <a:latin typeface="Verdana" panose="020B0604030504040204" pitchFamily="34" charset="0"/>
              </a:rPr>
              <a:t>Usage</a:t>
            </a:r>
            <a:endParaRPr lang="nl-BE" altLang="en-US" sz="900" dirty="0">
              <a:solidFill>
                <a:srgbClr val="A6A6A6"/>
              </a:solidFill>
              <a:latin typeface="Verdana" panose="020B0604030504040204" pitchFamily="34" charset="0"/>
            </a:endParaRPr>
          </a:p>
        </p:txBody>
      </p:sp>
      <p:sp>
        <p:nvSpPr>
          <p:cNvPr id="19" name="Sous-titre 2"/>
          <p:cNvSpPr>
            <a:spLocks noGrp="1"/>
          </p:cNvSpPr>
          <p:nvPr>
            <p:ph type="subTitle" idx="1"/>
          </p:nvPr>
        </p:nvSpPr>
        <p:spPr>
          <a:xfrm>
            <a:off x="812595" y="1268760"/>
            <a:ext cx="6552728" cy="504056"/>
          </a:xfrm>
        </p:spPr>
        <p:txBody>
          <a:bodyPr>
            <a:normAutofit/>
          </a:bodyPr>
          <a:lstStyle>
            <a:lvl1pPr marL="0" indent="0" algn="l">
              <a:buNone/>
              <a:defRPr sz="2000" b="1">
                <a:solidFill>
                  <a:srgbClr val="575757"/>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BE" dirty="0"/>
          </a:p>
        </p:txBody>
      </p:sp>
      <p:sp>
        <p:nvSpPr>
          <p:cNvPr id="21" name="Espace réservé du texte 20"/>
          <p:cNvSpPr>
            <a:spLocks noGrp="1"/>
          </p:cNvSpPr>
          <p:nvPr>
            <p:ph type="body" sz="quarter" idx="13"/>
          </p:nvPr>
        </p:nvSpPr>
        <p:spPr>
          <a:xfrm>
            <a:off x="812595" y="1957643"/>
            <a:ext cx="6552728" cy="360288"/>
          </a:xfrm>
        </p:spPr>
        <p:txBody>
          <a:bodyPr>
            <a:noAutofit/>
          </a:bodyPr>
          <a:lstStyle>
            <a:lvl1pPr marL="0" indent="0">
              <a:buNone/>
              <a:defRPr sz="2000" b="1" baseline="0">
                <a:solidFill>
                  <a:srgbClr val="729BC8"/>
                </a:solidFill>
                <a:latin typeface="Verdana" pitchFamily="34" charset="0"/>
                <a:ea typeface="Verdana" pitchFamily="34" charset="0"/>
                <a:cs typeface="Verdana" pitchFamily="34" charset="0"/>
              </a:defRPr>
            </a:lvl1pPr>
          </a:lstStyle>
          <a:p>
            <a:pPr lvl="0"/>
            <a:r>
              <a:rPr lang="en-US" dirty="0"/>
              <a:t>Click to edit Master text styles</a:t>
            </a:r>
          </a:p>
        </p:txBody>
      </p:sp>
      <p:sp>
        <p:nvSpPr>
          <p:cNvPr id="26" name="Espace réservé du texte 25"/>
          <p:cNvSpPr>
            <a:spLocks noGrp="1"/>
          </p:cNvSpPr>
          <p:nvPr>
            <p:ph type="body" sz="quarter" idx="14"/>
          </p:nvPr>
        </p:nvSpPr>
        <p:spPr>
          <a:xfrm>
            <a:off x="812595" y="2533669"/>
            <a:ext cx="6562725" cy="360363"/>
          </a:xfrm>
        </p:spPr>
        <p:txBody>
          <a:bodyPr>
            <a:noAutofit/>
          </a:bodyPr>
          <a:lstStyle>
            <a:lvl1pPr marL="0" indent="0">
              <a:buNone/>
              <a:defRPr sz="2000" baseline="0">
                <a:solidFill>
                  <a:srgbClr val="575757"/>
                </a:solidFill>
                <a:latin typeface="Verdana" pitchFamily="34" charset="0"/>
                <a:ea typeface="Verdana" pitchFamily="34" charset="0"/>
                <a:cs typeface="Verdana" pitchFamily="34" charset="0"/>
              </a:defRPr>
            </a:lvl1pPr>
          </a:lstStyle>
          <a:p>
            <a:pPr lvl="0"/>
            <a:r>
              <a:rPr lang="en-US" dirty="0"/>
              <a:t>Click to edit Master text styles</a:t>
            </a:r>
          </a:p>
        </p:txBody>
      </p:sp>
      <p:sp>
        <p:nvSpPr>
          <p:cNvPr id="28" name="Espace réservé du texte 27"/>
          <p:cNvSpPr>
            <a:spLocks noGrp="1"/>
          </p:cNvSpPr>
          <p:nvPr>
            <p:ph type="body" sz="quarter" idx="15"/>
          </p:nvPr>
        </p:nvSpPr>
        <p:spPr>
          <a:xfrm>
            <a:off x="395536" y="261019"/>
            <a:ext cx="7704856" cy="777205"/>
          </a:xfrm>
        </p:spPr>
        <p:txBody>
          <a:bodyPr>
            <a:normAutofit/>
          </a:bodyPr>
          <a:lstStyle>
            <a:lvl1pPr marL="0" indent="0" algn="l">
              <a:buNone/>
              <a:defRPr sz="2400" b="1" baseline="0">
                <a:solidFill>
                  <a:srgbClr val="729BC8"/>
                </a:solidFill>
                <a:latin typeface="Verdana" pitchFamily="34" charset="0"/>
                <a:ea typeface="Verdana" pitchFamily="34" charset="0"/>
                <a:cs typeface="Verdana" pitchFamily="34" charset="0"/>
              </a:defRPr>
            </a:lvl1pPr>
          </a:lstStyle>
          <a:p>
            <a:pPr lvl="0"/>
            <a:r>
              <a:rPr lang="en-US" dirty="0"/>
              <a:t>Click to edit Master text styles</a:t>
            </a:r>
          </a:p>
        </p:txBody>
      </p:sp>
      <p:sp>
        <p:nvSpPr>
          <p:cNvPr id="30" name="Espace réservé du texte 29"/>
          <p:cNvSpPr>
            <a:spLocks noGrp="1"/>
          </p:cNvSpPr>
          <p:nvPr>
            <p:ph type="body" sz="quarter" idx="16"/>
          </p:nvPr>
        </p:nvSpPr>
        <p:spPr>
          <a:xfrm>
            <a:off x="806802" y="3109770"/>
            <a:ext cx="6564313" cy="433387"/>
          </a:xfrm>
        </p:spPr>
        <p:txBody>
          <a:bodyPr>
            <a:normAutofit/>
          </a:bodyPr>
          <a:lstStyle>
            <a:lvl1pPr marL="0" indent="0">
              <a:buNone/>
              <a:defRPr sz="2000" u="none" baseline="0">
                <a:solidFill>
                  <a:srgbClr val="729BC8"/>
                </a:solidFill>
                <a:latin typeface="Verdana" pitchFamily="34" charset="0"/>
                <a:ea typeface="Verdana" pitchFamily="34" charset="0"/>
                <a:cs typeface="Verdana" pitchFamily="34" charset="0"/>
              </a:defRPr>
            </a:lvl1pPr>
          </a:lstStyle>
          <a:p>
            <a:pPr lvl="0"/>
            <a:r>
              <a:rPr lang="en-US" dirty="0"/>
              <a:t>Click to edit Master text styles</a:t>
            </a:r>
          </a:p>
        </p:txBody>
      </p:sp>
    </p:spTree>
    <p:extLst>
      <p:ext uri="{BB962C8B-B14F-4D97-AF65-F5344CB8AC3E}">
        <p14:creationId xmlns:p14="http://schemas.microsoft.com/office/powerpoint/2010/main" val="144758844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merciem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D:\DidCreat\AFMPS - FAGG\Template Word PP\be.jpg">
            <a:extLst>
              <a:ext uri="{FF2B5EF4-FFF2-40B4-BE49-F238E27FC236}">
                <a16:creationId xmlns:a16="http://schemas.microsoft.com/office/drawing/2014/main" id="{8CFFEB9D-1D46-4090-AE41-7F6DBB4276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66125" y="6288088"/>
            <a:ext cx="4540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75751385-2F39-44B4-BC6F-6E3EEB4CEF00}"/>
              </a:ext>
            </a:extLst>
          </p:cNvPr>
          <p:cNvSpPr>
            <a:spLocks/>
          </p:cNvSpPr>
          <p:nvPr userDrawn="1"/>
        </p:nvSpPr>
        <p:spPr bwMode="auto">
          <a:xfrm>
            <a:off x="685800" y="2622550"/>
            <a:ext cx="7772400" cy="1254125"/>
          </a:xfrm>
          <a:prstGeom prst="rect">
            <a:avLst/>
          </a:prstGeom>
          <a:solidFill>
            <a:srgbClr val="729BC8"/>
          </a:solidFill>
          <a:ln>
            <a:noFill/>
          </a:ln>
          <a:extLst>
            <a:ext uri="{91240B29-F687-4F45-9708-019B960494DF}">
              <a14:hiddenLine xmlns:a14="http://schemas.microsoft.com/office/drawing/2010/main" w="9525">
                <a:solidFill>
                  <a:srgbClr val="000000"/>
                </a:solidFill>
                <a:miter lim="800000"/>
                <a:headEnd/>
                <a:tailEnd/>
              </a14:hiddenLine>
            </a:ext>
          </a:extLst>
        </p:spPr>
        <p:txBody>
          <a:bodyPr tIns="72000" bIns="720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fr-BE" altLang="en-US" sz="2400" b="1" dirty="0">
                <a:solidFill>
                  <a:schemeClr val="bg1"/>
                </a:solidFill>
                <a:latin typeface="Verdana" panose="020B0604030504040204" pitchFamily="34" charset="0"/>
              </a:rPr>
              <a:t>Vos médicaments et produits de santé, </a:t>
            </a:r>
            <a:br>
              <a:rPr lang="fr-BE" altLang="en-US" sz="2400" b="1" dirty="0">
                <a:solidFill>
                  <a:schemeClr val="bg1"/>
                </a:solidFill>
                <a:latin typeface="Verdana" panose="020B0604030504040204" pitchFamily="34" charset="0"/>
              </a:rPr>
            </a:br>
            <a:r>
              <a:rPr lang="fr-BE" altLang="en-US" sz="2400" b="1" dirty="0">
                <a:solidFill>
                  <a:schemeClr val="bg1"/>
                </a:solidFill>
                <a:latin typeface="Verdana" panose="020B0604030504040204" pitchFamily="34" charset="0"/>
              </a:rPr>
              <a:t>notre préoccupation</a:t>
            </a:r>
            <a:br>
              <a:rPr lang="fr-BE" altLang="en-US" sz="2400" b="1" dirty="0">
                <a:solidFill>
                  <a:schemeClr val="bg1"/>
                </a:solidFill>
                <a:latin typeface="Verdana" panose="020B0604030504040204" pitchFamily="34" charset="0"/>
              </a:rPr>
            </a:br>
            <a:endParaRPr lang="fr-BE" altLang="en-US" sz="2400" b="1" dirty="0">
              <a:solidFill>
                <a:schemeClr val="bg1"/>
              </a:solidFill>
              <a:latin typeface="Verdana" panose="020B0604030504040204" pitchFamily="34" charset="0"/>
            </a:endParaRPr>
          </a:p>
        </p:txBody>
      </p:sp>
      <p:pic>
        <p:nvPicPr>
          <p:cNvPr id="6" name="Image 8" descr="afmps Logo Fr - Acronyme.jpg">
            <a:extLst>
              <a:ext uri="{FF2B5EF4-FFF2-40B4-BE49-F238E27FC236}">
                <a16:creationId xmlns:a16="http://schemas.microsoft.com/office/drawing/2014/main" id="{570FFDDD-FB8E-413E-9C46-172422C5B1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5650" y="5732463"/>
            <a:ext cx="17256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16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D:\DidCreat\AFMPS - FAGG\Template Word PP\be.jpg">
            <a:extLst>
              <a:ext uri="{FF2B5EF4-FFF2-40B4-BE49-F238E27FC236}">
                <a16:creationId xmlns:a16="http://schemas.microsoft.com/office/drawing/2014/main" id="{EB4046FE-3C5B-448C-AF4D-DD41242F6A0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66125" y="6288088"/>
            <a:ext cx="4540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314CDC53-C3EF-49A9-9F37-49D80A7A552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850" y="5445125"/>
            <a:ext cx="31686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169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BE60837D-6293-45DB-ABA8-D8464F6ED15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Modifiez le style du titre</a:t>
            </a:r>
            <a:endParaRPr lang="fr-BE" altLang="en-US"/>
          </a:p>
        </p:txBody>
      </p:sp>
      <p:sp>
        <p:nvSpPr>
          <p:cNvPr id="1027" name="Espace réservé du texte 2">
            <a:extLst>
              <a:ext uri="{FF2B5EF4-FFF2-40B4-BE49-F238E27FC236}">
                <a16:creationId xmlns:a16="http://schemas.microsoft.com/office/drawing/2014/main" id="{30A03962-47BC-411D-B69E-E06E30766D0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Modifiez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BE" altLang="en-US"/>
          </a:p>
        </p:txBody>
      </p:sp>
      <p:sp>
        <p:nvSpPr>
          <p:cNvPr id="5" name="Espace réservé du pied de page 4">
            <a:extLst>
              <a:ext uri="{FF2B5EF4-FFF2-40B4-BE49-F238E27FC236}">
                <a16:creationId xmlns:a16="http://schemas.microsoft.com/office/drawing/2014/main" id="{01B6F020-8AB0-4BC8-990B-EB2C5FFB23A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fld id="{7C3BF414-DFAF-4561-98F7-6566873A04D4}" type="slidenum">
              <a:rPr lang="fr-BE" altLang="en-US"/>
              <a:pPr>
                <a:defRPr/>
              </a:pPr>
              <a:t>‹#›</a:t>
            </a:fld>
            <a:endParaRPr lang="fr-BE" dirty="0"/>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2.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9.png"/><Relationship Id="rId5" Type="http://schemas.openxmlformats.org/officeDocument/2006/relationships/image" Target="../media/image38.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supply-problems@fagg.be" TargetMode="External"/><Relationship Id="rId2" Type="http://schemas.openxmlformats.org/officeDocument/2006/relationships/hyperlink" Target="mailto:database@fagg.b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fmps.be/" TargetMode="External"/><Relationship Id="rId2" Type="http://schemas.openxmlformats.org/officeDocument/2006/relationships/hyperlink" Target="mailto:welcome@fagg-afmps.be"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harmastatut.be/" TargetMode="External"/><Relationship Id="rId2" Type="http://schemas.openxmlformats.org/officeDocument/2006/relationships/hyperlink" Target="https://farmastatus.be/" TargetMode="External"/><Relationship Id="rId1" Type="http://schemas.openxmlformats.org/officeDocument/2006/relationships/slideLayout" Target="../slideLayouts/slideLayout2.xml"/><Relationship Id="rId4" Type="http://schemas.openxmlformats.org/officeDocument/2006/relationships/hyperlink" Target="http://pharmastatus.b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ous-titre 2">
            <a:extLst>
              <a:ext uri="{FF2B5EF4-FFF2-40B4-BE49-F238E27FC236}">
                <a16:creationId xmlns:a16="http://schemas.microsoft.com/office/drawing/2014/main" id="{46463C83-0CD6-46D9-8346-1E62B6114D13}"/>
              </a:ext>
            </a:extLst>
          </p:cNvPr>
          <p:cNvSpPr txBox="1">
            <a:spLocks/>
          </p:cNvSpPr>
          <p:nvPr/>
        </p:nvSpPr>
        <p:spPr bwMode="auto">
          <a:xfrm>
            <a:off x="4067944" y="5389727"/>
            <a:ext cx="48116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 altLang="nl-BE" sz="1400" i="1" dirty="0">
                <a:solidFill>
                  <a:srgbClr val="575757"/>
                </a:solidFill>
              </a:rPr>
              <a:t>Les exemples fournis dans cette présentation correspondent à des données de test et ne sauraient être considérés comme conformes à la réalité.</a:t>
            </a:r>
          </a:p>
        </p:txBody>
      </p:sp>
      <p:sp>
        <p:nvSpPr>
          <p:cNvPr id="8195" name="Sous-titre 2">
            <a:extLst>
              <a:ext uri="{FF2B5EF4-FFF2-40B4-BE49-F238E27FC236}">
                <a16:creationId xmlns:a16="http://schemas.microsoft.com/office/drawing/2014/main" id="{94C181C2-C030-4725-89BB-68AFC97D5392}"/>
              </a:ext>
            </a:extLst>
          </p:cNvPr>
          <p:cNvSpPr txBox="1">
            <a:spLocks/>
          </p:cNvSpPr>
          <p:nvPr/>
        </p:nvSpPr>
        <p:spPr bwMode="auto">
          <a:xfrm>
            <a:off x="527050" y="1844675"/>
            <a:ext cx="80645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fr-BE" altLang="en-US" sz="4800" b="1" dirty="0">
              <a:solidFill>
                <a:srgbClr val="729BC8"/>
              </a:solidFill>
              <a:latin typeface="Verdana" panose="020B0604030504040204" pitchFamily="34" charset="0"/>
            </a:endParaRPr>
          </a:p>
        </p:txBody>
      </p:sp>
      <p:sp>
        <p:nvSpPr>
          <p:cNvPr id="8196" name="Sous-titre 2">
            <a:extLst>
              <a:ext uri="{FF2B5EF4-FFF2-40B4-BE49-F238E27FC236}">
                <a16:creationId xmlns:a16="http://schemas.microsoft.com/office/drawing/2014/main" id="{FB7F7DB0-8EDD-4174-8669-552B123F7898}"/>
              </a:ext>
            </a:extLst>
          </p:cNvPr>
          <p:cNvSpPr txBox="1">
            <a:spLocks/>
          </p:cNvSpPr>
          <p:nvPr/>
        </p:nvSpPr>
        <p:spPr bwMode="auto">
          <a:xfrm>
            <a:off x="719138" y="2852738"/>
            <a:ext cx="77057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fr-BE" altLang="en-US" sz="2000" dirty="0">
                <a:solidFill>
                  <a:srgbClr val="575757"/>
                </a:solidFill>
                <a:latin typeface="Verdana" panose="020B0604030504040204" pitchFamily="34" charset="0"/>
              </a:rPr>
              <a:t>Manuel pour le public</a:t>
            </a:r>
            <a:endParaRPr lang="nl-BE" b="1" dirty="0"/>
          </a:p>
          <a:p>
            <a:pPr algn="ctr" eaLnBrk="1" hangingPunct="1">
              <a:spcBef>
                <a:spcPct val="0"/>
              </a:spcBef>
              <a:buFont typeface="Arial" panose="020B0604020202020204" pitchFamily="34" charset="0"/>
              <a:buNone/>
            </a:pPr>
            <a:endParaRPr lang="fr-BE" altLang="en-US" sz="2000" dirty="0">
              <a:solidFill>
                <a:srgbClr val="575757"/>
              </a:solidFill>
              <a:latin typeface="Verdana" panose="020B0604030504040204" pitchFamily="34" charset="0"/>
            </a:endParaRPr>
          </a:p>
        </p:txBody>
      </p:sp>
      <p:pic>
        <p:nvPicPr>
          <p:cNvPr id="2" name="Image 1">
            <a:extLst>
              <a:ext uri="{FF2B5EF4-FFF2-40B4-BE49-F238E27FC236}">
                <a16:creationId xmlns:a16="http://schemas.microsoft.com/office/drawing/2014/main" id="{9E578973-9EF2-6283-4800-A27AB36CD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879600"/>
            <a:ext cx="42068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texte 4">
            <a:extLst>
              <a:ext uri="{FF2B5EF4-FFF2-40B4-BE49-F238E27FC236}">
                <a16:creationId xmlns:a16="http://schemas.microsoft.com/office/drawing/2014/main" id="{E476A661-E188-4D62-A07D-BFF1F45C7D3A}"/>
              </a:ext>
            </a:extLst>
          </p:cNvPr>
          <p:cNvSpPr>
            <a:spLocks noGrp="1"/>
          </p:cNvSpPr>
          <p:nvPr>
            <p:ph type="body" sz="quarter" idx="15"/>
          </p:nvPr>
        </p:nvSpPr>
        <p:spPr>
          <a:xfrm>
            <a:off x="179388" y="234950"/>
            <a:ext cx="8640762" cy="777875"/>
          </a:xfrm>
        </p:spPr>
        <p:txBody>
          <a:bodyPr/>
          <a:lstStyle/>
          <a:p>
            <a:r>
              <a:rPr lang="nl-BE" altLang="en-US" dirty="0"/>
              <a:t>1. </a:t>
            </a:r>
            <a:r>
              <a:rPr lang="fr" altLang="en-US" dirty="0"/>
              <a:t>PharmaStatut en quelques mots  </a:t>
            </a:r>
            <a:r>
              <a:rPr lang="fr" altLang="en-US" sz="1700" b="0" dirty="0"/>
              <a:t>Rubriques générales</a:t>
            </a:r>
            <a:endParaRPr lang="nl-BE" altLang="en-US" sz="1700" b="0" dirty="0"/>
          </a:p>
        </p:txBody>
      </p:sp>
      <p:pic>
        <p:nvPicPr>
          <p:cNvPr id="6" name="Image 5">
            <a:extLst>
              <a:ext uri="{FF2B5EF4-FFF2-40B4-BE49-F238E27FC236}">
                <a16:creationId xmlns:a16="http://schemas.microsoft.com/office/drawing/2014/main" id="{50ECCB32-BA6A-C4DA-44EB-8F5063E6027D}"/>
              </a:ext>
            </a:extLst>
          </p:cNvPr>
          <p:cNvPicPr>
            <a:picLocks noChangeAspect="1"/>
          </p:cNvPicPr>
          <p:nvPr/>
        </p:nvPicPr>
        <p:blipFill>
          <a:blip r:embed="rId2"/>
          <a:stretch>
            <a:fillRect/>
          </a:stretch>
        </p:blipFill>
        <p:spPr>
          <a:xfrm>
            <a:off x="611560" y="692696"/>
            <a:ext cx="7460872" cy="5291543"/>
          </a:xfrm>
          <a:prstGeom prst="rect">
            <a:avLst/>
          </a:prstGeom>
        </p:spPr>
      </p:pic>
    </p:spTree>
    <p:extLst>
      <p:ext uri="{BB962C8B-B14F-4D97-AF65-F5344CB8AC3E}">
        <p14:creationId xmlns:p14="http://schemas.microsoft.com/office/powerpoint/2010/main" val="277109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texte 4">
            <a:extLst>
              <a:ext uri="{FF2B5EF4-FFF2-40B4-BE49-F238E27FC236}">
                <a16:creationId xmlns:a16="http://schemas.microsoft.com/office/drawing/2014/main" id="{0A8A0FDF-9F70-4F66-B549-57AFC37E4588}"/>
              </a:ext>
            </a:extLst>
          </p:cNvPr>
          <p:cNvSpPr>
            <a:spLocks noGrp="1"/>
          </p:cNvSpPr>
          <p:nvPr>
            <p:ph type="body" sz="quarter" idx="15"/>
          </p:nvPr>
        </p:nvSpPr>
        <p:spPr>
          <a:xfrm>
            <a:off x="179388" y="234950"/>
            <a:ext cx="7967662" cy="777875"/>
          </a:xfrm>
        </p:spPr>
        <p:txBody>
          <a:bodyPr/>
          <a:lstStyle/>
          <a:p>
            <a:r>
              <a:rPr lang="nl-BE" altLang="en-US" dirty="0"/>
              <a:t>2. Public</a:t>
            </a:r>
          </a:p>
        </p:txBody>
      </p:sp>
      <p:pic>
        <p:nvPicPr>
          <p:cNvPr id="2" name="Image 2">
            <a:extLst>
              <a:ext uri="{FF2B5EF4-FFF2-40B4-BE49-F238E27FC236}">
                <a16:creationId xmlns:a16="http://schemas.microsoft.com/office/drawing/2014/main" id="{70936FA9-A30E-154C-F281-E18051503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052513"/>
            <a:ext cx="7307263"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3">
            <a:extLst>
              <a:ext uri="{FF2B5EF4-FFF2-40B4-BE49-F238E27FC236}">
                <a16:creationId xmlns:a16="http://schemas.microsoft.com/office/drawing/2014/main" id="{D12CF866-4312-F0C5-CD7B-A4715AAA8D4E}"/>
              </a:ext>
            </a:extLst>
          </p:cNvPr>
          <p:cNvSpPr txBox="1">
            <a:spLocks noChangeArrowheads="1"/>
          </p:cNvSpPr>
          <p:nvPr>
            <p:custDataLst>
              <p:tags r:id="rId1"/>
            </p:custDataLst>
          </p:nvPr>
        </p:nvSpPr>
        <p:spPr bwMode="auto">
          <a:xfrm>
            <a:off x="377825" y="3213100"/>
            <a:ext cx="80819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000" kern="1200" baseline="0">
                <a:solidFill>
                  <a:srgbClr val="575757"/>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fr-BE" altLang="nl-BE" sz="1300" b="1">
                <a:cs typeface="Arial" panose="020B0604020202020204" pitchFamily="34" charset="0"/>
              </a:rPr>
              <a:t>Consulter</a:t>
            </a:r>
            <a:r>
              <a:rPr lang="fr-BE" altLang="nl-BE" sz="1300">
                <a:cs typeface="Arial" panose="020B0604020202020204" pitchFamily="34" charset="0"/>
              </a:rPr>
              <a:t> des informations sur les médicaments à usage humain et vétérinaire</a:t>
            </a:r>
          </a:p>
          <a:p>
            <a:pPr marL="285750" indent="-285750"/>
            <a:r>
              <a:rPr lang="fr-BE" altLang="nl-BE" sz="1300">
                <a:cs typeface="Arial" panose="020B0604020202020204" pitchFamily="34" charset="0"/>
              </a:rPr>
              <a:t>     - médicaments disponibles</a:t>
            </a:r>
          </a:p>
          <a:p>
            <a:pPr marL="285750" indent="-285750"/>
            <a:r>
              <a:rPr lang="fr-BE" altLang="nl-BE" sz="1300">
                <a:cs typeface="Arial" panose="020B0604020202020204" pitchFamily="34" charset="0"/>
              </a:rPr>
              <a:t>     - médicaments nouveaux sur le marché</a:t>
            </a:r>
          </a:p>
          <a:p>
            <a:pPr marL="285750" indent="-285750"/>
            <a:r>
              <a:rPr lang="fr-BE" altLang="nl-BE" sz="1300">
                <a:cs typeface="Arial" panose="020B0604020202020204" pitchFamily="34" charset="0"/>
              </a:rPr>
              <a:t>     - médicaments indisponibles</a:t>
            </a:r>
          </a:p>
          <a:p>
            <a:pPr marL="285750" indent="-285750"/>
            <a:r>
              <a:rPr lang="fr-BE" altLang="nl-BE" sz="1300">
                <a:cs typeface="Arial" panose="020B0604020202020204" pitchFamily="34" charset="0"/>
              </a:rPr>
              <a:t>     - médicaments à nouveau disponibles</a:t>
            </a:r>
          </a:p>
          <a:p>
            <a:pPr marL="285750" indent="-285750"/>
            <a:endParaRPr lang="fr-FR" altLang="en-US" sz="1300" b="1">
              <a:cs typeface="Arial" panose="020B0604020202020204" pitchFamily="34" charset="0"/>
            </a:endParaRPr>
          </a:p>
          <a:p>
            <a:pPr marL="285750" indent="-285750">
              <a:buFont typeface="Wingdings" panose="05000000000000000000" pitchFamily="2" charset="2"/>
              <a:buChar char="§"/>
            </a:pPr>
            <a:r>
              <a:rPr lang="fr-BE" altLang="nl-BE" sz="1300">
                <a:cs typeface="Arial" panose="020B0604020202020204" pitchFamily="34" charset="0"/>
              </a:rPr>
              <a:t>S’inscrire </a:t>
            </a:r>
            <a:r>
              <a:rPr lang="fr-BE" altLang="nl-BE" sz="1300" b="1">
                <a:cs typeface="Arial" panose="020B0604020202020204" pitchFamily="34" charset="0"/>
              </a:rPr>
              <a:t>pour être tenu informé </a:t>
            </a:r>
            <a:r>
              <a:rPr lang="fr-BE" altLang="nl-BE" sz="1300">
                <a:cs typeface="Arial" panose="020B0604020202020204" pitchFamily="34" charset="0"/>
              </a:rPr>
              <a:t>de l'indisponibilité d'un médicament ou d’un groupe de médicaments</a:t>
            </a:r>
          </a:p>
          <a:p>
            <a:pPr marL="285750" indent="-285750">
              <a:buFont typeface="Wingdings" panose="05000000000000000000" pitchFamily="2" charset="2"/>
              <a:buChar char="§"/>
            </a:pPr>
            <a:endParaRPr lang="en-GB" altLang="en-US" sz="1600" dirty="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A15F09C-A1AA-4D4F-B0D6-3EE32A4A112A}"/>
              </a:ext>
            </a:extLst>
          </p:cNvPr>
          <p:cNvSpPr>
            <a:spLocks noGrp="1"/>
          </p:cNvSpPr>
          <p:nvPr>
            <p:ph type="body" sz="quarter" idx="13"/>
          </p:nvPr>
        </p:nvSpPr>
        <p:spPr>
          <a:xfrm>
            <a:off x="827584" y="1325169"/>
            <a:ext cx="6552728" cy="4207661"/>
          </a:xfrm>
        </p:spPr>
        <p:txBody>
          <a:bodyPr/>
          <a:lstStyle/>
          <a:p>
            <a:pPr marL="285750" indent="-285750">
              <a:spcBef>
                <a:spcPts val="1800"/>
              </a:spcBef>
              <a:buFont typeface="Wingdings" panose="05000000000000000000" pitchFamily="2" charset="2"/>
              <a:buChar char="§"/>
              <a:defRPr/>
            </a:pPr>
            <a:r>
              <a:rPr lang="fr" altLang="en-US" sz="1600" dirty="0"/>
              <a:t>Directives générales en matière de publication</a:t>
            </a:r>
          </a:p>
          <a:p>
            <a:pPr marL="285750" indent="-285750">
              <a:spcBef>
                <a:spcPts val="1800"/>
              </a:spcBef>
              <a:buFont typeface="Wingdings" panose="05000000000000000000" pitchFamily="2" charset="2"/>
              <a:buChar char="§"/>
              <a:defRPr/>
            </a:pPr>
            <a:r>
              <a:rPr lang="fr" altLang="en-US" sz="1600" dirty="0"/>
              <a:t>Aperçu de la disponibilité des médicaments</a:t>
            </a:r>
          </a:p>
          <a:p>
            <a:pPr>
              <a:spcBef>
                <a:spcPts val="600"/>
              </a:spcBef>
              <a:defRPr/>
            </a:pPr>
            <a:r>
              <a:rPr lang="fr" altLang="en-US" sz="1600" b="0" dirty="0"/>
              <a:t>	- Faire une recherche rapide</a:t>
            </a:r>
          </a:p>
          <a:p>
            <a:pPr>
              <a:spcBef>
                <a:spcPts val="600"/>
              </a:spcBef>
              <a:defRPr/>
            </a:pPr>
            <a:r>
              <a:rPr lang="fr" altLang="en-US" sz="1600" b="0" dirty="0"/>
              <a:t>	- Faire une recherche avancée</a:t>
            </a:r>
          </a:p>
          <a:p>
            <a:pPr>
              <a:spcBef>
                <a:spcPts val="600"/>
              </a:spcBef>
              <a:defRPr/>
            </a:pPr>
            <a:r>
              <a:rPr lang="fr" altLang="en-US" sz="1600" b="0" dirty="0"/>
              <a:t>	- Résultats</a:t>
            </a:r>
          </a:p>
          <a:p>
            <a:pPr>
              <a:spcBef>
                <a:spcPts val="600"/>
              </a:spcBef>
              <a:defRPr/>
            </a:pPr>
            <a:r>
              <a:rPr lang="fr" altLang="en-US" sz="1600" b="0" dirty="0"/>
              <a:t>	- </a:t>
            </a:r>
            <a:r>
              <a:rPr lang="fr-FR" altLang="en-US" sz="1600" b="0" dirty="0"/>
              <a:t>Listes disponibles pour le téléchargement</a:t>
            </a:r>
            <a:endParaRPr lang="fr" altLang="en-US" sz="1600" b="0" dirty="0"/>
          </a:p>
          <a:p>
            <a:pPr>
              <a:spcBef>
                <a:spcPts val="600"/>
              </a:spcBef>
              <a:defRPr/>
            </a:pPr>
            <a:r>
              <a:rPr lang="fr" altLang="en-US" sz="1600" b="0" dirty="0"/>
              <a:t>	- Fonction « Tenez-moi informé »</a:t>
            </a:r>
          </a:p>
          <a:p>
            <a:pPr marL="285750" indent="-285750">
              <a:spcBef>
                <a:spcPts val="1800"/>
              </a:spcBef>
              <a:buFont typeface="Wingdings" panose="05000000000000000000" pitchFamily="2" charset="2"/>
              <a:buChar char="§"/>
              <a:defRPr/>
            </a:pPr>
            <a:r>
              <a:rPr lang="fr" altLang="en-US" sz="1600" dirty="0"/>
              <a:t>Listes spécifiques</a:t>
            </a:r>
          </a:p>
          <a:p>
            <a:pPr>
              <a:spcBef>
                <a:spcPts val="600"/>
              </a:spcBef>
              <a:defRPr/>
            </a:pPr>
            <a:r>
              <a:rPr lang="fr" altLang="en-US" sz="1600" b="0" dirty="0"/>
              <a:t>     Usage humain et Usage vétérinaire</a:t>
            </a:r>
          </a:p>
          <a:p>
            <a:pPr>
              <a:spcBef>
                <a:spcPts val="600"/>
              </a:spcBef>
              <a:defRPr/>
            </a:pPr>
            <a:r>
              <a:rPr lang="fr" altLang="en-US" sz="1600" b="0" dirty="0"/>
              <a:t>	- Médicaments indisponibles</a:t>
            </a:r>
          </a:p>
          <a:p>
            <a:pPr>
              <a:spcBef>
                <a:spcPts val="600"/>
              </a:spcBef>
              <a:defRPr/>
            </a:pPr>
            <a:r>
              <a:rPr lang="fr" altLang="en-US" sz="1600" b="0" dirty="0"/>
              <a:t>	- Médicaments à nouveau disponibles</a:t>
            </a:r>
          </a:p>
          <a:p>
            <a:pPr>
              <a:spcBef>
                <a:spcPts val="600"/>
              </a:spcBef>
              <a:defRPr/>
            </a:pPr>
            <a:r>
              <a:rPr lang="fr" altLang="en-US" sz="1600" b="0" dirty="0"/>
              <a:t>	- Médicaments nouve</a:t>
            </a:r>
            <a:r>
              <a:rPr lang="nl-BE" altLang="en-US" sz="1600" b="0" dirty="0" err="1"/>
              <a:t>aux</a:t>
            </a:r>
            <a:r>
              <a:rPr lang="fr" altLang="en-US" sz="1600" b="0" dirty="0"/>
              <a:t> sur le marché</a:t>
            </a:r>
          </a:p>
          <a:p>
            <a:endParaRPr lang="nl-BE" dirty="0"/>
          </a:p>
        </p:txBody>
      </p:sp>
      <p:sp>
        <p:nvSpPr>
          <p:cNvPr id="5" name="Tijdelijke aanduiding voor tekst 4">
            <a:extLst>
              <a:ext uri="{FF2B5EF4-FFF2-40B4-BE49-F238E27FC236}">
                <a16:creationId xmlns:a16="http://schemas.microsoft.com/office/drawing/2014/main" id="{81A49BE9-EFF8-4E08-9FF8-851662008DC9}"/>
              </a:ext>
            </a:extLst>
          </p:cNvPr>
          <p:cNvSpPr>
            <a:spLocks noGrp="1"/>
          </p:cNvSpPr>
          <p:nvPr>
            <p:ph type="body" sz="quarter" idx="15"/>
          </p:nvPr>
        </p:nvSpPr>
        <p:spPr/>
        <p:txBody>
          <a:bodyPr/>
          <a:lstStyle/>
          <a:p>
            <a:r>
              <a:rPr lang="nl-BE" dirty="0"/>
              <a:t>2. Public</a:t>
            </a:r>
          </a:p>
        </p:txBody>
      </p:sp>
    </p:spTree>
    <p:extLst>
      <p:ext uri="{BB962C8B-B14F-4D97-AF65-F5344CB8AC3E}">
        <p14:creationId xmlns:p14="http://schemas.microsoft.com/office/powerpoint/2010/main" val="177438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texte 4">
            <a:extLst>
              <a:ext uri="{FF2B5EF4-FFF2-40B4-BE49-F238E27FC236}">
                <a16:creationId xmlns:a16="http://schemas.microsoft.com/office/drawing/2014/main" id="{5EFADBEC-C80A-4537-A0ED-AAE075EBF216}"/>
              </a:ext>
            </a:extLst>
          </p:cNvPr>
          <p:cNvSpPr>
            <a:spLocks noGrp="1"/>
          </p:cNvSpPr>
          <p:nvPr>
            <p:ph type="body" sz="quarter" idx="15"/>
          </p:nvPr>
        </p:nvSpPr>
        <p:spPr>
          <a:xfrm>
            <a:off x="179388" y="234950"/>
            <a:ext cx="8640762" cy="777875"/>
          </a:xfrm>
        </p:spPr>
        <p:txBody>
          <a:bodyPr>
            <a:normAutofit/>
          </a:bodyPr>
          <a:lstStyle/>
          <a:p>
            <a:r>
              <a:rPr lang="nl-BE" altLang="en-US" dirty="0"/>
              <a:t>2. Public		     </a:t>
            </a:r>
            <a:r>
              <a:rPr lang="fr" altLang="en-US" sz="1700" b="0" dirty="0"/>
              <a:t>Directives générales en matière de publication</a:t>
            </a:r>
          </a:p>
        </p:txBody>
      </p:sp>
      <p:sp>
        <p:nvSpPr>
          <p:cNvPr id="5" name="Espace réservé du texte 3">
            <a:extLst>
              <a:ext uri="{FF2B5EF4-FFF2-40B4-BE49-F238E27FC236}">
                <a16:creationId xmlns:a16="http://schemas.microsoft.com/office/drawing/2014/main" id="{80192E23-240A-452D-BD7D-AF58C6614A05}"/>
              </a:ext>
            </a:extLst>
          </p:cNvPr>
          <p:cNvSpPr>
            <a:spLocks noGrp="1"/>
          </p:cNvSpPr>
          <p:nvPr>
            <p:ph type="body" sz="quarter" idx="14"/>
          </p:nvPr>
        </p:nvSpPr>
        <p:spPr>
          <a:xfrm>
            <a:off x="611188" y="2247970"/>
            <a:ext cx="8281292" cy="3053239"/>
          </a:xfrm>
        </p:spPr>
        <p:txBody>
          <a:bodyPr/>
          <a:lstStyle/>
          <a:p>
            <a:pPr>
              <a:defRPr/>
            </a:pPr>
            <a:r>
              <a:rPr lang="fr" altLang="en-US" sz="1400" dirty="0"/>
              <a:t>Informations relatives aux médicaments autorisés qui sont commercialisés en Belgique et aux médicaments qui étaient commercialisés jusqu’il y a peu.</a:t>
            </a:r>
          </a:p>
          <a:p>
            <a:pPr>
              <a:defRPr/>
            </a:pPr>
            <a:endParaRPr lang="fr" altLang="en-US" sz="1200" b="1" dirty="0"/>
          </a:p>
          <a:p>
            <a:pPr>
              <a:defRPr/>
            </a:pPr>
            <a:endParaRPr lang="fr" altLang="en-US" sz="1300" dirty="0"/>
          </a:p>
          <a:p>
            <a:pPr>
              <a:defRPr/>
            </a:pPr>
            <a:r>
              <a:rPr lang="fr" altLang="en-US" sz="1300" dirty="0"/>
              <a:t>Pour chaque médicament, on peut consulter tant le </a:t>
            </a:r>
            <a:r>
              <a:rPr lang="fr" altLang="en-US" sz="1300" b="1" dirty="0"/>
              <a:t>statut actuel</a:t>
            </a:r>
            <a:r>
              <a:rPr lang="fr" altLang="en-US" sz="1300" dirty="0"/>
              <a:t> </a:t>
            </a:r>
          </a:p>
          <a:p>
            <a:pPr>
              <a:defRPr/>
            </a:pPr>
            <a:r>
              <a:rPr lang="fr" altLang="en-US" sz="1300" dirty="0"/>
              <a:t>qu’une </a:t>
            </a:r>
            <a:r>
              <a:rPr lang="fr" altLang="en-US" sz="1300" b="1" dirty="0"/>
              <a:t>éventuelle modification à venir</a:t>
            </a:r>
            <a:r>
              <a:rPr lang="fr" altLang="en-US" sz="1300" dirty="0"/>
              <a:t>.</a:t>
            </a:r>
          </a:p>
          <a:p>
            <a:pPr>
              <a:defRPr/>
            </a:pPr>
            <a:endParaRPr lang="fr" altLang="en-US" sz="1200" b="1" dirty="0"/>
          </a:p>
          <a:p>
            <a:pPr marL="914400" lvl="1" indent="-171450">
              <a:buFont typeface="Wingdings" panose="05000000000000000000" pitchFamily="2" charset="2"/>
              <a:buChar char="§"/>
              <a:defRPr/>
            </a:pPr>
            <a:r>
              <a:rPr lang="fr" altLang="en-US" sz="1200" dirty="0">
                <a:solidFill>
                  <a:srgbClr val="575757"/>
                </a:solidFill>
                <a:latin typeface="Verdana" panose="020B0604030504040204" pitchFamily="34" charset="0"/>
                <a:ea typeface="Verdana" panose="020B0604030504040204" pitchFamily="34" charset="0"/>
                <a:cs typeface="Verdana" panose="020B0604030504040204" pitchFamily="34" charset="0"/>
              </a:rPr>
              <a:t>Disponible</a:t>
            </a:r>
          </a:p>
          <a:p>
            <a:pPr marL="914400" lvl="1" indent="-171450">
              <a:buFont typeface="Wingdings" panose="05000000000000000000" pitchFamily="2" charset="2"/>
              <a:buChar char="§"/>
              <a:defRPr/>
            </a:pPr>
            <a:r>
              <a:rPr lang="fr" altLang="en-US" sz="1200" dirty="0">
                <a:solidFill>
                  <a:srgbClr val="575757"/>
                </a:solidFill>
                <a:latin typeface="Verdana" panose="020B0604030504040204" pitchFamily="34" charset="0"/>
                <a:ea typeface="Verdana" panose="020B0604030504040204" pitchFamily="34" charset="0"/>
                <a:cs typeface="Verdana" panose="020B0604030504040204" pitchFamily="34" charset="0"/>
              </a:rPr>
              <a:t>Nouve</a:t>
            </a:r>
            <a:r>
              <a:rPr lang="nl-BE" altLang="en-US" sz="1200" dirty="0">
                <a:solidFill>
                  <a:srgbClr val="575757"/>
                </a:solidFill>
                <a:latin typeface="Verdana" panose="020B0604030504040204" pitchFamily="34" charset="0"/>
                <a:ea typeface="Verdana" panose="020B0604030504040204" pitchFamily="34" charset="0"/>
                <a:cs typeface="Verdana" panose="020B0604030504040204" pitchFamily="34" charset="0"/>
              </a:rPr>
              <a:t>au </a:t>
            </a:r>
            <a:r>
              <a:rPr lang="fr" altLang="en-US" sz="1200" dirty="0">
                <a:solidFill>
                  <a:srgbClr val="575757"/>
                </a:solidFill>
                <a:latin typeface="Verdana" panose="020B0604030504040204" pitchFamily="34" charset="0"/>
                <a:ea typeface="Verdana" panose="020B0604030504040204" pitchFamily="34" charset="0"/>
                <a:cs typeface="Verdana" panose="020B0604030504040204" pitchFamily="34" charset="0"/>
              </a:rPr>
              <a:t>sur le marché</a:t>
            </a:r>
          </a:p>
          <a:p>
            <a:pPr marL="914400" lvl="1" indent="-171450">
              <a:buFont typeface="Wingdings" panose="05000000000000000000" pitchFamily="2" charset="2"/>
              <a:buChar char="§"/>
              <a:defRPr/>
            </a:pPr>
            <a:r>
              <a:rPr lang="fr" altLang="en-US" sz="1200" dirty="0">
                <a:solidFill>
                  <a:srgbClr val="575757"/>
                </a:solidFill>
                <a:latin typeface="Verdana" panose="020B0604030504040204" pitchFamily="34" charset="0"/>
                <a:ea typeface="Verdana" panose="020B0604030504040204" pitchFamily="34" charset="0"/>
                <a:cs typeface="Verdana" panose="020B0604030504040204" pitchFamily="34" charset="0"/>
              </a:rPr>
              <a:t>À nouveau disponible</a:t>
            </a:r>
          </a:p>
          <a:p>
            <a:pPr marL="914400" lvl="1" indent="-171450">
              <a:buFont typeface="Wingdings" panose="05000000000000000000" pitchFamily="2" charset="2"/>
              <a:buChar char="§"/>
              <a:defRPr/>
            </a:pPr>
            <a:r>
              <a:rPr lang="fr" altLang="en-US" sz="1200" dirty="0">
                <a:solidFill>
                  <a:srgbClr val="575757"/>
                </a:solidFill>
                <a:latin typeface="Verdana" panose="020B0604030504040204" pitchFamily="34" charset="0"/>
                <a:ea typeface="Verdana" panose="020B0604030504040204" pitchFamily="34" charset="0"/>
                <a:cs typeface="Verdana" panose="020B0604030504040204" pitchFamily="34" charset="0"/>
              </a:rPr>
              <a:t>Disponibilité limitée </a:t>
            </a:r>
          </a:p>
          <a:p>
            <a:pPr marL="914400" lvl="1" indent="-171450">
              <a:buFont typeface="Wingdings" panose="05000000000000000000" pitchFamily="2" charset="2"/>
              <a:buChar char="§"/>
              <a:defRPr/>
            </a:pPr>
            <a:r>
              <a:rPr lang="fr" altLang="en-US" sz="1200" dirty="0">
                <a:solidFill>
                  <a:srgbClr val="575757"/>
                </a:solidFill>
                <a:latin typeface="Verdana" panose="020B0604030504040204" pitchFamily="34" charset="0"/>
                <a:ea typeface="Verdana" panose="020B0604030504040204" pitchFamily="34" charset="0"/>
                <a:cs typeface="Verdana" panose="020B0604030504040204" pitchFamily="34" charset="0"/>
              </a:rPr>
              <a:t>Temporairement indisponible</a:t>
            </a:r>
          </a:p>
          <a:p>
            <a:pPr marL="914400" lvl="1" indent="-171450">
              <a:buFont typeface="Wingdings" panose="05000000000000000000" pitchFamily="2" charset="2"/>
              <a:buChar char="§"/>
              <a:defRPr/>
            </a:pPr>
            <a:r>
              <a:rPr lang="fr" altLang="en-US" sz="1200" dirty="0">
                <a:solidFill>
                  <a:srgbClr val="575757"/>
                </a:solidFill>
                <a:latin typeface="Verdana" panose="020B0604030504040204" pitchFamily="34" charset="0"/>
                <a:ea typeface="Verdana" panose="020B0604030504040204" pitchFamily="34" charset="0"/>
                <a:cs typeface="Verdana" panose="020B0604030504040204" pitchFamily="34" charset="0"/>
              </a:rPr>
              <a:t>Arrêt de la commercialisation</a:t>
            </a:r>
          </a:p>
          <a:p>
            <a:pPr>
              <a:defRPr/>
            </a:pPr>
            <a:endParaRPr lang="nl-BE" altLang="en-US" sz="1400" b="1" dirty="0"/>
          </a:p>
          <a:p>
            <a:pPr>
              <a:defRPr/>
            </a:pPr>
            <a:endParaRPr lang="nl-BE" altLang="en-US" sz="1400" dirty="0"/>
          </a:p>
          <a:p>
            <a:pPr>
              <a:defRPr/>
            </a:pPr>
            <a:endParaRPr lang="en-GB" altLang="en-US" sz="1400" dirty="0"/>
          </a:p>
        </p:txBody>
      </p:sp>
      <p:sp>
        <p:nvSpPr>
          <p:cNvPr id="18436" name="Rechthoek 2">
            <a:extLst>
              <a:ext uri="{FF2B5EF4-FFF2-40B4-BE49-F238E27FC236}">
                <a16:creationId xmlns:a16="http://schemas.microsoft.com/office/drawing/2014/main" id="{8FA3F2FF-CA4B-40E3-BBCC-8A86766965C2}"/>
              </a:ext>
            </a:extLst>
          </p:cNvPr>
          <p:cNvSpPr>
            <a:spLocks noChangeArrowheads="1"/>
          </p:cNvSpPr>
          <p:nvPr/>
        </p:nvSpPr>
        <p:spPr bwMode="auto">
          <a:xfrm>
            <a:off x="611188" y="1268760"/>
            <a:ext cx="5836854"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Directives générales en matière de publication</a:t>
            </a:r>
          </a:p>
          <a:p>
            <a:pPr>
              <a:spcBef>
                <a:spcPts val="600"/>
              </a:spcBef>
              <a:buFontTx/>
              <a:buNone/>
            </a:pPr>
            <a:r>
              <a:rPr lang="fr" altLang="en-US" sz="1600" dirty="0">
                <a:solidFill>
                  <a:srgbClr val="729BC8"/>
                </a:solidFill>
                <a:latin typeface="Arial" panose="020B0604020202020204" pitchFamily="34" charset="0"/>
              </a:rPr>
              <a:t>Quelles sont les informations publiées?</a:t>
            </a:r>
          </a:p>
        </p:txBody>
      </p:sp>
    </p:spTree>
    <p:extLst>
      <p:ext uri="{BB962C8B-B14F-4D97-AF65-F5344CB8AC3E}">
        <p14:creationId xmlns:p14="http://schemas.microsoft.com/office/powerpoint/2010/main" val="108130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texte 4">
            <a:extLst>
              <a:ext uri="{FF2B5EF4-FFF2-40B4-BE49-F238E27FC236}">
                <a16:creationId xmlns:a16="http://schemas.microsoft.com/office/drawing/2014/main" id="{5EFADBEC-C80A-4537-A0ED-AAE075EBF216}"/>
              </a:ext>
            </a:extLst>
          </p:cNvPr>
          <p:cNvSpPr>
            <a:spLocks noGrp="1"/>
          </p:cNvSpPr>
          <p:nvPr>
            <p:ph type="body" sz="quarter" idx="15"/>
          </p:nvPr>
        </p:nvSpPr>
        <p:spPr>
          <a:xfrm>
            <a:off x="179388" y="234950"/>
            <a:ext cx="8640762" cy="777875"/>
          </a:xfrm>
        </p:spPr>
        <p:txBody>
          <a:bodyPr>
            <a:normAutofit/>
          </a:bodyPr>
          <a:lstStyle/>
          <a:p>
            <a:r>
              <a:rPr lang="nl-BE" altLang="en-US" dirty="0"/>
              <a:t>2. Public 		    </a:t>
            </a:r>
            <a:r>
              <a:rPr lang="fr" altLang="en-US" sz="1700" b="0" dirty="0"/>
              <a:t>Directives générales en matière de publication</a:t>
            </a:r>
          </a:p>
        </p:txBody>
      </p:sp>
      <p:sp>
        <p:nvSpPr>
          <p:cNvPr id="3" name="Espace réservé du texte 3">
            <a:extLst>
              <a:ext uri="{FF2B5EF4-FFF2-40B4-BE49-F238E27FC236}">
                <a16:creationId xmlns:a16="http://schemas.microsoft.com/office/drawing/2014/main" id="{49FDEF8A-3806-799D-84F3-541CA4F2F9A8}"/>
              </a:ext>
            </a:extLst>
          </p:cNvPr>
          <p:cNvSpPr txBox="1">
            <a:spLocks noChangeArrowheads="1"/>
          </p:cNvSpPr>
          <p:nvPr>
            <p:custDataLst>
              <p:tags r:id="rId1"/>
            </p:custDataLst>
          </p:nvPr>
        </p:nvSpPr>
        <p:spPr bwMode="auto">
          <a:xfrm>
            <a:off x="358775" y="1341438"/>
            <a:ext cx="87852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000" kern="1200" baseline="0">
                <a:solidFill>
                  <a:srgbClr val="575757"/>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defRPr/>
            </a:pPr>
            <a:r>
              <a:rPr lang="fr-BE" altLang="nl-BE" sz="1400" b="1">
                <a:cs typeface="Arial" panose="020B0604020202020204" pitchFamily="34" charset="0"/>
              </a:rPr>
              <a:t>Disponible</a:t>
            </a:r>
          </a:p>
          <a:p>
            <a:pPr marL="171450" indent="-171450">
              <a:buFont typeface="Wingdings" panose="05000000000000000000" pitchFamily="2" charset="2"/>
              <a:buChar char="§"/>
              <a:defRPr/>
            </a:pPr>
            <a:r>
              <a:rPr lang="fr-BE" altLang="nl-BE" sz="1400">
                <a:cs typeface="Arial" panose="020B0604020202020204" pitchFamily="34" charset="0"/>
              </a:rPr>
              <a:t>Disponible sur le marché belge</a:t>
            </a:r>
          </a:p>
          <a:p>
            <a:pPr marL="171450" indent="-171450">
              <a:defRPr/>
            </a:pPr>
            <a:endParaRPr lang="fr-FR" altLang="en-US" sz="1050" b="1">
              <a:cs typeface="Arial" panose="020B0604020202020204" pitchFamily="34" charset="0"/>
            </a:endParaRPr>
          </a:p>
          <a:p>
            <a:pPr marL="171450" indent="-171450">
              <a:defRPr/>
            </a:pPr>
            <a:r>
              <a:rPr lang="fr-BE" altLang="nl-BE" sz="1400" b="1">
                <a:cs typeface="Arial" panose="020B0604020202020204" pitchFamily="34" charset="0"/>
              </a:rPr>
              <a:t>Nouveau sur le marché</a:t>
            </a:r>
          </a:p>
          <a:p>
            <a:pPr marL="171450" indent="-171450">
              <a:buFont typeface="Wingdings" panose="05000000000000000000" pitchFamily="2" charset="2"/>
              <a:buChar char="§"/>
              <a:defRPr/>
            </a:pPr>
            <a:r>
              <a:rPr lang="fr-BE" altLang="nl-BE" sz="1400">
                <a:cs typeface="Arial" panose="020B0604020202020204" pitchFamily="34" charset="0"/>
              </a:rPr>
              <a:t>Récemment disponible sur le marché belge </a:t>
            </a:r>
          </a:p>
          <a:p>
            <a:pPr marL="171450" indent="-171450">
              <a:buFont typeface="Wingdings" panose="05000000000000000000" pitchFamily="2" charset="2"/>
              <a:buChar char="§"/>
              <a:defRPr/>
            </a:pPr>
            <a:r>
              <a:rPr lang="fr-BE" altLang="nl-BE" sz="1400">
                <a:cs typeface="Arial" panose="020B0604020202020204" pitchFamily="34" charset="0"/>
              </a:rPr>
              <a:t>Le statut "nouveau sur le marché" passe à "disponible" après 30 jours</a:t>
            </a:r>
          </a:p>
          <a:p>
            <a:pPr marL="171450" indent="-171450">
              <a:defRPr/>
            </a:pPr>
            <a:endParaRPr lang="fr-FR" altLang="en-US" sz="1050" b="1">
              <a:cs typeface="Arial" panose="020B0604020202020204" pitchFamily="34" charset="0"/>
            </a:endParaRPr>
          </a:p>
          <a:p>
            <a:pPr marL="171450" indent="-171450">
              <a:defRPr/>
            </a:pPr>
            <a:r>
              <a:rPr lang="fr-BE" altLang="nl-BE" sz="1400" b="1">
                <a:cs typeface="Arial" panose="020B0604020202020204" pitchFamily="34" charset="0"/>
              </a:rPr>
              <a:t>À nouveau disponible</a:t>
            </a:r>
          </a:p>
          <a:p>
            <a:pPr marL="171450" indent="-171450">
              <a:buFont typeface="Wingdings" panose="05000000000000000000" pitchFamily="2" charset="2"/>
              <a:buChar char="§"/>
              <a:defRPr/>
            </a:pPr>
            <a:r>
              <a:rPr lang="fr-BE" altLang="nl-BE" sz="1400">
                <a:cs typeface="Arial" panose="020B0604020202020204" pitchFamily="34" charset="0"/>
              </a:rPr>
              <a:t>Après une indisponibilité temporaire </a:t>
            </a:r>
          </a:p>
          <a:p>
            <a:pPr marL="171450" indent="-171450">
              <a:buFont typeface="Wingdings" panose="05000000000000000000" pitchFamily="2" charset="2"/>
              <a:buChar char="§"/>
              <a:defRPr/>
            </a:pPr>
            <a:r>
              <a:rPr lang="fr-BE" altLang="nl-BE" sz="1400">
                <a:cs typeface="Arial" panose="020B0604020202020204" pitchFamily="34" charset="0"/>
              </a:rPr>
              <a:t>Le statut "à nouveau disponible" passe à "disponible" après 30 jours </a:t>
            </a:r>
          </a:p>
          <a:p>
            <a:pPr marL="171450" indent="-171450">
              <a:defRPr/>
            </a:pPr>
            <a:endParaRPr lang="fr-FR" altLang="en-US" sz="1050" b="1">
              <a:cs typeface="Arial" panose="020B0604020202020204" pitchFamily="34" charset="0"/>
            </a:endParaRPr>
          </a:p>
          <a:p>
            <a:pPr marL="171450" indent="-171450">
              <a:defRPr/>
            </a:pPr>
            <a:r>
              <a:rPr lang="fr-BE" altLang="nl-BE" sz="1400" b="1">
                <a:cs typeface="Arial" panose="020B0604020202020204" pitchFamily="34" charset="0"/>
              </a:rPr>
              <a:t>Temporairement indisponible/Disponibilité limitée</a:t>
            </a:r>
          </a:p>
          <a:p>
            <a:pPr marL="171450" indent="-171450">
              <a:buFont typeface="Wingdings" panose="05000000000000000000" pitchFamily="2" charset="2"/>
              <a:buChar char="§"/>
              <a:defRPr/>
            </a:pPr>
            <a:r>
              <a:rPr lang="fr-BE" altLang="nl-BE" sz="1400">
                <a:cs typeface="Arial" panose="020B0604020202020204" pitchFamily="34" charset="0"/>
              </a:rPr>
              <a:t>Avec une durée présumée de l’indisponibilité d’au moins 14 jours</a:t>
            </a:r>
          </a:p>
          <a:p>
            <a:pPr marL="171450" indent="-171450">
              <a:buFont typeface="Wingdings" panose="05000000000000000000" pitchFamily="2" charset="2"/>
              <a:buChar char="§"/>
              <a:defRPr/>
            </a:pPr>
            <a:r>
              <a:rPr lang="fr-BE" altLang="nl-BE" sz="1400">
                <a:cs typeface="Arial" panose="020B0604020202020204" pitchFamily="34" charset="0"/>
              </a:rPr>
              <a:t>A partir de 14 jours avant la date de début notifiée de l'indisponibilité </a:t>
            </a:r>
          </a:p>
          <a:p>
            <a:pPr marL="171450" indent="-171450">
              <a:defRPr/>
            </a:pPr>
            <a:endParaRPr lang="fr-FR" altLang="en-US" sz="1050" b="1">
              <a:solidFill>
                <a:srgbClr val="FF0000"/>
              </a:solidFill>
              <a:cs typeface="Arial" panose="020B0604020202020204" pitchFamily="34" charset="0"/>
            </a:endParaRPr>
          </a:p>
          <a:p>
            <a:pPr marL="171450" indent="-171450">
              <a:defRPr/>
            </a:pPr>
            <a:r>
              <a:rPr lang="fr-BE" altLang="nl-BE" sz="1400" b="1">
                <a:cs typeface="Arial" panose="020B0604020202020204" pitchFamily="34" charset="0"/>
              </a:rPr>
              <a:t>Arrêt de la commercialisation</a:t>
            </a:r>
          </a:p>
          <a:p>
            <a:pPr marL="171450" indent="-171450">
              <a:buFont typeface="Wingdings" panose="05000000000000000000" pitchFamily="2" charset="2"/>
              <a:buChar char="§"/>
              <a:defRPr/>
            </a:pPr>
            <a:r>
              <a:rPr lang="fr-BE" altLang="nl-BE" sz="1400">
                <a:cs typeface="Arial" panose="020B0604020202020204" pitchFamily="34" charset="0"/>
              </a:rPr>
              <a:t>Dès que l’arrêt de la commercialisation a été notifié</a:t>
            </a:r>
          </a:p>
          <a:p>
            <a:pPr marL="171450" indent="-171450">
              <a:buFont typeface="Wingdings" panose="05000000000000000000" pitchFamily="2" charset="2"/>
              <a:buChar char="§"/>
              <a:defRPr/>
            </a:pPr>
            <a:r>
              <a:rPr lang="fr-BE" altLang="nl-BE" sz="1400">
                <a:cs typeface="Arial" panose="020B0604020202020204" pitchFamily="34" charset="0"/>
              </a:rPr>
              <a:t>Publié pendant un an après l'arrêt de la commercialisation</a:t>
            </a:r>
          </a:p>
          <a:p>
            <a:pPr marL="171450" indent="-171450">
              <a:defRPr/>
            </a:pPr>
            <a:endParaRPr lang="nl-BE" altLang="en-US" sz="1200">
              <a:cs typeface="Arial" panose="020B0604020202020204" pitchFamily="34" charset="0"/>
            </a:endParaRPr>
          </a:p>
          <a:p>
            <a:pPr marL="171450" indent="-171450">
              <a:defRPr/>
            </a:pPr>
            <a:endParaRPr lang="en-GB" altLang="en-US" sz="1400" dirty="0">
              <a:cs typeface="Arial" panose="020B0604020202020204" pitchFamily="34" charset="0"/>
            </a:endParaRPr>
          </a:p>
        </p:txBody>
      </p:sp>
    </p:spTree>
    <p:extLst>
      <p:ext uri="{BB962C8B-B14F-4D97-AF65-F5344CB8AC3E}">
        <p14:creationId xmlns:p14="http://schemas.microsoft.com/office/powerpoint/2010/main" val="10189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texte 4">
            <a:extLst>
              <a:ext uri="{FF2B5EF4-FFF2-40B4-BE49-F238E27FC236}">
                <a16:creationId xmlns:a16="http://schemas.microsoft.com/office/drawing/2014/main" id="{5EFADBEC-C80A-4537-A0ED-AAE075EBF216}"/>
              </a:ext>
            </a:extLst>
          </p:cNvPr>
          <p:cNvSpPr>
            <a:spLocks noGrp="1"/>
          </p:cNvSpPr>
          <p:nvPr>
            <p:ph type="body" sz="quarter" idx="15"/>
          </p:nvPr>
        </p:nvSpPr>
        <p:spPr>
          <a:xfrm>
            <a:off x="179388" y="234950"/>
            <a:ext cx="8640762" cy="777875"/>
          </a:xfrm>
        </p:spPr>
        <p:txBody>
          <a:bodyPr>
            <a:normAutofit/>
          </a:bodyPr>
          <a:lstStyle/>
          <a:p>
            <a:r>
              <a:rPr lang="nl-BE" altLang="en-US" dirty="0"/>
              <a:t>2. Public 		    </a:t>
            </a:r>
            <a:r>
              <a:rPr lang="fr" altLang="en-US" sz="1700" b="0" dirty="0"/>
              <a:t>Directives générales en matière de publication</a:t>
            </a:r>
          </a:p>
        </p:txBody>
      </p:sp>
      <p:sp>
        <p:nvSpPr>
          <p:cNvPr id="4" name="Rechthoek 2">
            <a:extLst>
              <a:ext uri="{FF2B5EF4-FFF2-40B4-BE49-F238E27FC236}">
                <a16:creationId xmlns:a16="http://schemas.microsoft.com/office/drawing/2014/main" id="{5C402A8A-AAF8-8012-C072-584CBDEE175C}"/>
              </a:ext>
            </a:extLst>
          </p:cNvPr>
          <p:cNvSpPr>
            <a:spLocks noChangeArrowheads="1"/>
          </p:cNvSpPr>
          <p:nvPr>
            <p:custDataLst>
              <p:tags r:id="rId1"/>
            </p:custDataLst>
          </p:nvPr>
        </p:nvSpPr>
        <p:spPr bwMode="auto">
          <a:xfrm>
            <a:off x="539750" y="1341438"/>
            <a:ext cx="7707313" cy="522287"/>
          </a:xfrm>
          <a:prstGeom prst="rect">
            <a:avLst/>
          </a:prstGeom>
          <a:solidFill>
            <a:srgbClr val="729BC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buSzTx/>
              <a:buFont typeface="Arial" panose="020B0604020202020204" pitchFamily="34" charset="0"/>
              <a:buNone/>
            </a:pPr>
            <a:r>
              <a:rPr lang="fr-BE" altLang="en-US" sz="1400" b="1" dirty="0">
                <a:solidFill>
                  <a:srgbClr val="FFFFFF"/>
                </a:solidFill>
                <a:latin typeface="Verdana" panose="020B0604030504040204" pitchFamily="34" charset="0"/>
                <a:sym typeface="Wingdings" panose="05000000000000000000" pitchFamily="2" charset="2"/>
              </a:rPr>
              <a:t>L’AFMPS peut modifier le statut d’un médicament notifié comme disponible alors qu’il ne l’est pas en pratique</a:t>
            </a:r>
          </a:p>
        </p:txBody>
      </p:sp>
      <p:sp>
        <p:nvSpPr>
          <p:cNvPr id="6" name="ZoneTexte 5">
            <a:extLst>
              <a:ext uri="{FF2B5EF4-FFF2-40B4-BE49-F238E27FC236}">
                <a16:creationId xmlns:a16="http://schemas.microsoft.com/office/drawing/2014/main" id="{6CAFD647-98FE-921B-7A47-B12D7FDE7587}"/>
              </a:ext>
            </a:extLst>
          </p:cNvPr>
          <p:cNvSpPr txBox="1"/>
          <p:nvPr/>
        </p:nvSpPr>
        <p:spPr>
          <a:xfrm>
            <a:off x="328556" y="5031344"/>
            <a:ext cx="7854648" cy="1391215"/>
          </a:xfrm>
          <a:prstGeom prst="rect">
            <a:avLst/>
          </a:prstGeom>
          <a:noFill/>
        </p:spPr>
        <p:txBody>
          <a:bodyPr wrap="square">
            <a:spAutoFit/>
          </a:bodyPr>
          <a:lstStyle/>
          <a:p>
            <a:pPr marL="171450" indent="-171450">
              <a:spcBef>
                <a:spcPts val="600"/>
              </a:spcBef>
              <a:buFont typeface="Wingdings" pitchFamily="2" charset="2"/>
              <a:buChar char="§"/>
              <a:defRPr/>
            </a:pPr>
            <a:r>
              <a:rPr lang="fr-BE" sz="1400" b="1" dirty="0">
                <a:ln w="9525" cap="flat" cmpd="sng" algn="ctr">
                  <a:noFill/>
                  <a:prstDash val="solid"/>
                  <a:round/>
                  <a:headEnd type="none" w="med" len="med"/>
                  <a:tailEnd type="none" w="med" len="med"/>
                </a:ln>
                <a:solidFill>
                  <a:srgbClr val="808080"/>
                </a:solidFill>
                <a:latin typeface="Verdana" pitchFamily="34" charset="0"/>
                <a:ea typeface="Verdana" pitchFamily="34" charset="0"/>
                <a:cs typeface="Verdana" pitchFamily="34" charset="0"/>
                <a:sym typeface="Wingdings"/>
              </a:rPr>
              <a:t>Durée par défaut de l’indisponibilité = un an ou prolongation d’un an</a:t>
            </a:r>
          </a:p>
          <a:p>
            <a:pPr marL="171450" indent="-171450">
              <a:spcBef>
                <a:spcPts val="600"/>
              </a:spcBef>
              <a:buFont typeface="Wingdings" pitchFamily="2" charset="2"/>
              <a:buChar char="§"/>
              <a:defRPr/>
            </a:pPr>
            <a:r>
              <a:rPr lang="fr-BE" sz="1400" b="1" dirty="0">
                <a:ln w="9525" cap="flat" cmpd="sng" algn="ctr">
                  <a:noFill/>
                  <a:prstDash val="solid"/>
                  <a:round/>
                  <a:headEnd type="none" w="med" len="med"/>
                  <a:tailEnd type="none" w="med" len="med"/>
                </a:ln>
                <a:solidFill>
                  <a:srgbClr val="808080"/>
                </a:solidFill>
                <a:latin typeface="Verdana" pitchFamily="34" charset="0"/>
                <a:ea typeface="Verdana" pitchFamily="34" charset="0"/>
                <a:cs typeface="Verdana" pitchFamily="34" charset="0"/>
                <a:sym typeface="Wingdings"/>
              </a:rPr>
              <a:t>Mention « constaté par l’AFMPS » apparaît</a:t>
            </a:r>
          </a:p>
          <a:p>
            <a:pPr marL="171450" indent="-171450">
              <a:spcBef>
                <a:spcPts val="600"/>
              </a:spcBef>
              <a:buFont typeface="Wingdings" pitchFamily="2" charset="2"/>
              <a:buChar char="§"/>
              <a:defRPr/>
            </a:pPr>
            <a:r>
              <a:rPr lang="fr-BE" sz="1400" b="1" dirty="0">
                <a:ln w="9525" cap="flat" cmpd="sng" algn="ctr">
                  <a:noFill/>
                  <a:prstDash val="solid"/>
                  <a:round/>
                  <a:headEnd type="none" w="med" len="med"/>
                  <a:tailEnd type="none" w="med" len="med"/>
                </a:ln>
                <a:solidFill>
                  <a:srgbClr val="808080"/>
                </a:solidFill>
                <a:latin typeface="Verdana" pitchFamily="34" charset="0"/>
                <a:ea typeface="Verdana" pitchFamily="34" charset="0"/>
                <a:cs typeface="Verdana" pitchFamily="34" charset="0"/>
                <a:sym typeface="Wingdings"/>
              </a:rPr>
              <a:t>La firme peut à tout moment mettre à jour ce statut et la mention sera retirée automatiquement </a:t>
            </a:r>
          </a:p>
          <a:p>
            <a:pPr>
              <a:lnSpc>
                <a:spcPct val="107000"/>
              </a:lnSpc>
              <a:spcAft>
                <a:spcPts val="800"/>
              </a:spcAft>
            </a:pPr>
            <a:endParaRPr lang="fr-BE"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C6FE113A-E8C4-D1BC-A35B-1FB79A02A6B5}"/>
              </a:ext>
            </a:extLst>
          </p:cNvPr>
          <p:cNvSpPr txBox="1"/>
          <p:nvPr/>
        </p:nvSpPr>
        <p:spPr>
          <a:xfrm>
            <a:off x="526691" y="2016125"/>
            <a:ext cx="7656513" cy="292388"/>
          </a:xfrm>
          <a:prstGeom prst="rect">
            <a:avLst/>
          </a:prstGeom>
          <a:noFill/>
        </p:spPr>
        <p:txBody>
          <a:bodyPr wrap="square">
            <a:spAutoFit/>
          </a:bodyPr>
          <a:lstStyle/>
          <a:p>
            <a:pPr>
              <a:spcBef>
                <a:spcPts val="600"/>
              </a:spcBef>
              <a:defRPr/>
            </a:pPr>
            <a:r>
              <a:rPr lang="fr-BE" sz="1300" b="1" dirty="0">
                <a:ln w="9525" cap="flat" cmpd="sng" algn="ctr">
                  <a:noFill/>
                  <a:prstDash val="solid"/>
                  <a:round/>
                  <a:headEnd type="none" w="med" len="med"/>
                  <a:tailEnd type="none" w="med" len="med"/>
                </a:ln>
                <a:solidFill>
                  <a:srgbClr val="808080"/>
                </a:solidFill>
                <a:latin typeface="Verdana" pitchFamily="34" charset="0"/>
                <a:ea typeface="Verdana" pitchFamily="34" charset="0"/>
                <a:cs typeface="Verdana" pitchFamily="34" charset="0"/>
                <a:sym typeface="Wingdings"/>
              </a:rPr>
              <a:t>→ </a:t>
            </a:r>
            <a:r>
              <a:rPr lang="fr-BE" sz="1300" b="1" dirty="0">
                <a:ln w="9525" cap="flat" cmpd="sng" algn="ctr">
                  <a:noFill/>
                  <a:prstDash val="solid"/>
                  <a:round/>
                  <a:headEnd type="none" w="med" len="med"/>
                  <a:tailEnd type="none" w="med" len="med"/>
                </a:ln>
                <a:solidFill>
                  <a:srgbClr val="FF0000"/>
                </a:solidFill>
                <a:latin typeface="Verdana" pitchFamily="34" charset="0"/>
                <a:ea typeface="Verdana" pitchFamily="34" charset="0"/>
                <a:cs typeface="Verdana" pitchFamily="34" charset="0"/>
                <a:sym typeface="Wingdings"/>
              </a:rPr>
              <a:t>Uniquement en cas de non-réponse de la part de la firme</a:t>
            </a:r>
          </a:p>
        </p:txBody>
      </p:sp>
      <p:pic>
        <p:nvPicPr>
          <p:cNvPr id="3" name="Picture 2">
            <a:extLst>
              <a:ext uri="{FF2B5EF4-FFF2-40B4-BE49-F238E27FC236}">
                <a16:creationId xmlns:a16="http://schemas.microsoft.com/office/drawing/2014/main" id="{C4CA81F7-3F3C-9B26-9704-C28918A9B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05" y="4087740"/>
            <a:ext cx="8316416" cy="625175"/>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3">
            <a:extLst>
              <a:ext uri="{FF2B5EF4-FFF2-40B4-BE49-F238E27FC236}">
                <a16:creationId xmlns:a16="http://schemas.microsoft.com/office/drawing/2014/main" id="{397C18C0-7BA1-35F2-2802-3F9E6A1115E8}"/>
              </a:ext>
            </a:extLst>
          </p:cNvPr>
          <p:cNvSpPr/>
          <p:nvPr/>
        </p:nvSpPr>
        <p:spPr>
          <a:xfrm>
            <a:off x="4229851" y="4248007"/>
            <a:ext cx="486166" cy="304639"/>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 name="ZoneTexte 6">
            <a:extLst>
              <a:ext uri="{FF2B5EF4-FFF2-40B4-BE49-F238E27FC236}">
                <a16:creationId xmlns:a16="http://schemas.microsoft.com/office/drawing/2014/main" id="{3869874E-EEFE-83B8-21E8-99F46231AE41}"/>
              </a:ext>
            </a:extLst>
          </p:cNvPr>
          <p:cNvSpPr txBox="1"/>
          <p:nvPr/>
        </p:nvSpPr>
        <p:spPr>
          <a:xfrm>
            <a:off x="1193477" y="2342348"/>
            <a:ext cx="6322940" cy="1354217"/>
          </a:xfrm>
          <a:prstGeom prst="rect">
            <a:avLst/>
          </a:prstGeom>
          <a:noFill/>
        </p:spPr>
        <p:txBody>
          <a:bodyPr wrap="square">
            <a:spAutoFit/>
          </a:bodyPr>
          <a:lstStyle/>
          <a:p>
            <a:pPr algn="ctr">
              <a:spcBef>
                <a:spcPts val="600"/>
              </a:spcBef>
              <a:defRPr/>
            </a:pPr>
            <a:r>
              <a:rPr lang="fr-BE" sz="1200" dirty="0">
                <a:ln w="9525" cap="flat" cmpd="sng" algn="ctr">
                  <a:noFill/>
                  <a:prstDash val="solid"/>
                  <a:round/>
                  <a:headEnd type="none" w="med" len="med"/>
                  <a:tailEnd type="none" w="med" len="med"/>
                </a:ln>
                <a:solidFill>
                  <a:srgbClr val="808080"/>
                </a:solidFill>
                <a:latin typeface="Verdana" pitchFamily="34" charset="0"/>
                <a:ea typeface="Verdana" pitchFamily="34" charset="0"/>
                <a:cs typeface="Verdana" pitchFamily="34" charset="0"/>
                <a:sym typeface="Wingdings"/>
              </a:rPr>
              <a:t>L’AFMPS constate par le biais des messages envoyés à la firme via </a:t>
            </a:r>
            <a:r>
              <a:rPr lang="fr-BE" sz="1200" dirty="0" err="1">
                <a:ln w="9525" cap="flat" cmpd="sng" algn="ctr">
                  <a:noFill/>
                  <a:prstDash val="solid"/>
                  <a:round/>
                  <a:headEnd type="none" w="med" len="med"/>
                  <a:tailEnd type="none" w="med" len="med"/>
                </a:ln>
                <a:solidFill>
                  <a:srgbClr val="808080"/>
                </a:solidFill>
                <a:latin typeface="Verdana" pitchFamily="34" charset="0"/>
                <a:ea typeface="Verdana" pitchFamily="34" charset="0"/>
                <a:cs typeface="Verdana" pitchFamily="34" charset="0"/>
                <a:sym typeface="Wingdings"/>
              </a:rPr>
              <a:t>PharmaStatut</a:t>
            </a:r>
            <a:r>
              <a:rPr lang="fr-BE" sz="1200" dirty="0">
                <a:ln w="9525" cap="flat" cmpd="sng" algn="ctr">
                  <a:noFill/>
                  <a:prstDash val="solid"/>
                  <a:round/>
                  <a:headEnd type="none" w="med" len="med"/>
                  <a:tailEnd type="none" w="med" len="med"/>
                </a:ln>
                <a:solidFill>
                  <a:srgbClr val="808080"/>
                </a:solidFill>
                <a:latin typeface="Verdana" pitchFamily="34" charset="0"/>
                <a:ea typeface="Verdana" pitchFamily="34" charset="0"/>
                <a:cs typeface="Verdana" pitchFamily="34" charset="0"/>
                <a:sym typeface="Wingdings"/>
              </a:rPr>
              <a:t> par les grossistes et les pharmaciens qu’un médicament notifié comme disponible est indisponible</a:t>
            </a:r>
          </a:p>
          <a:p>
            <a:pPr algn="ctr">
              <a:spcBef>
                <a:spcPts val="600"/>
              </a:spcBef>
              <a:defRPr/>
            </a:pPr>
            <a:r>
              <a:rPr lang="fr-BE" sz="1200" dirty="0">
                <a:ln w="9525" cap="flat" cmpd="sng" algn="ctr">
                  <a:noFill/>
                  <a:prstDash val="solid"/>
                  <a:round/>
                  <a:headEnd type="none" w="med" len="med"/>
                  <a:tailEnd type="none" w="med" len="med"/>
                </a:ln>
                <a:solidFill>
                  <a:srgbClr val="808080"/>
                </a:solidFill>
                <a:latin typeface="Verdana" pitchFamily="34" charset="0"/>
                <a:ea typeface="Verdana" pitchFamily="34" charset="0"/>
                <a:cs typeface="Verdana" pitchFamily="34" charset="0"/>
                <a:sym typeface="Wingdings"/>
              </a:rPr>
              <a:t>↓</a:t>
            </a:r>
          </a:p>
          <a:p>
            <a:pPr algn="ctr">
              <a:spcBef>
                <a:spcPts val="600"/>
              </a:spcBef>
              <a:defRPr/>
            </a:pPr>
            <a:r>
              <a:rPr lang="fr-BE" sz="1200" dirty="0">
                <a:ln w="9525" cap="flat" cmpd="sng" algn="ctr">
                  <a:noFill/>
                  <a:prstDash val="solid"/>
                  <a:round/>
                  <a:headEnd type="none" w="med" len="med"/>
                  <a:tailEnd type="none" w="med" len="med"/>
                </a:ln>
                <a:solidFill>
                  <a:srgbClr val="808080"/>
                </a:solidFill>
                <a:latin typeface="Verdana" pitchFamily="34" charset="0"/>
                <a:ea typeface="Verdana" pitchFamily="34" charset="0"/>
                <a:cs typeface="Verdana" pitchFamily="34" charset="0"/>
                <a:sym typeface="Wingdings"/>
              </a:rPr>
              <a:t>En cas de non-réponse de la firme dans un délai raisonnable, l’AFMPS encodera une notification d’indisponibilité temporaire</a:t>
            </a:r>
          </a:p>
        </p:txBody>
      </p:sp>
    </p:spTree>
    <p:extLst>
      <p:ext uri="{BB962C8B-B14F-4D97-AF65-F5344CB8AC3E}">
        <p14:creationId xmlns:p14="http://schemas.microsoft.com/office/powerpoint/2010/main" val="168716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C40025-8038-2823-0128-F8BA6D5E4F68}"/>
              </a:ext>
            </a:extLst>
          </p:cNvPr>
          <p:cNvPicPr>
            <a:picLocks noChangeAspect="1"/>
          </p:cNvPicPr>
          <p:nvPr/>
        </p:nvPicPr>
        <p:blipFill>
          <a:blip r:embed="rId2"/>
          <a:stretch>
            <a:fillRect/>
          </a:stretch>
        </p:blipFill>
        <p:spPr>
          <a:xfrm>
            <a:off x="827583" y="1909762"/>
            <a:ext cx="7896225" cy="3038475"/>
          </a:xfrm>
          <a:prstGeom prst="rect">
            <a:avLst/>
          </a:prstGeom>
        </p:spPr>
      </p:pic>
      <p:sp>
        <p:nvSpPr>
          <p:cNvPr id="19458" name="Espace réservé du texte 4">
            <a:extLst>
              <a:ext uri="{FF2B5EF4-FFF2-40B4-BE49-F238E27FC236}">
                <a16:creationId xmlns:a16="http://schemas.microsoft.com/office/drawing/2014/main" id="{7EEB8AC1-95B4-40FC-9F84-ECDF2C0E7906}"/>
              </a:ext>
            </a:extLst>
          </p:cNvPr>
          <p:cNvSpPr>
            <a:spLocks noGrp="1"/>
          </p:cNvSpPr>
          <p:nvPr>
            <p:ph type="body" sz="quarter" idx="15"/>
          </p:nvPr>
        </p:nvSpPr>
        <p:spPr>
          <a:xfrm>
            <a:off x="179388" y="234950"/>
            <a:ext cx="8640762" cy="777875"/>
          </a:xfrm>
        </p:spPr>
        <p:txBody>
          <a:bodyPr/>
          <a:lstStyle/>
          <a:p>
            <a:r>
              <a:rPr lang="nl-BE" altLang="en-US" dirty="0"/>
              <a:t>2. Public</a:t>
            </a:r>
            <a:r>
              <a:rPr lang="fr" altLang="en-US" dirty="0"/>
              <a:t>				    </a:t>
            </a:r>
            <a:r>
              <a:rPr lang="fr" altLang="en-US" sz="1700" b="0" dirty="0"/>
              <a:t>Disponibilité des médicaments</a:t>
            </a:r>
          </a:p>
        </p:txBody>
      </p:sp>
      <p:sp>
        <p:nvSpPr>
          <p:cNvPr id="19459" name="Rechthoek 2">
            <a:extLst>
              <a:ext uri="{FF2B5EF4-FFF2-40B4-BE49-F238E27FC236}">
                <a16:creationId xmlns:a16="http://schemas.microsoft.com/office/drawing/2014/main" id="{F416F45B-30D5-4581-A314-F1B53A975F20}"/>
              </a:ext>
            </a:extLst>
          </p:cNvPr>
          <p:cNvSpPr>
            <a:spLocks noChangeArrowheads="1"/>
          </p:cNvSpPr>
          <p:nvPr/>
        </p:nvSpPr>
        <p:spPr bwMode="auto">
          <a:xfrm>
            <a:off x="611188" y="1173163"/>
            <a:ext cx="5524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Aperçu de la disponibilité des médicaments</a:t>
            </a:r>
          </a:p>
        </p:txBody>
      </p:sp>
      <p:sp>
        <p:nvSpPr>
          <p:cNvPr id="7" name="PIJL-RECHTS 6">
            <a:extLst>
              <a:ext uri="{FF2B5EF4-FFF2-40B4-BE49-F238E27FC236}">
                <a16:creationId xmlns:a16="http://schemas.microsoft.com/office/drawing/2014/main" id="{5C099471-1AEA-4207-A57B-499B0FB806A4}"/>
              </a:ext>
            </a:extLst>
          </p:cNvPr>
          <p:cNvSpPr/>
          <p:nvPr/>
        </p:nvSpPr>
        <p:spPr>
          <a:xfrm>
            <a:off x="216853" y="2988468"/>
            <a:ext cx="504825" cy="360363"/>
          </a:xfrm>
          <a:prstGeom prst="right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 name="Rechthoek 3">
            <a:extLst>
              <a:ext uri="{FF2B5EF4-FFF2-40B4-BE49-F238E27FC236}">
                <a16:creationId xmlns:a16="http://schemas.microsoft.com/office/drawing/2014/main" id="{8B234FAC-2DFF-43E7-9116-FEB939D805F1}"/>
              </a:ext>
            </a:extLst>
          </p:cNvPr>
          <p:cNvSpPr/>
          <p:nvPr/>
        </p:nvSpPr>
        <p:spPr>
          <a:xfrm>
            <a:off x="928689" y="2628900"/>
            <a:ext cx="7387728" cy="1079500"/>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texte 4">
            <a:extLst>
              <a:ext uri="{FF2B5EF4-FFF2-40B4-BE49-F238E27FC236}">
                <a16:creationId xmlns:a16="http://schemas.microsoft.com/office/drawing/2014/main" id="{7EEB8AC1-95B4-40FC-9F84-ECDF2C0E7906}"/>
              </a:ext>
            </a:extLst>
          </p:cNvPr>
          <p:cNvSpPr>
            <a:spLocks noGrp="1"/>
          </p:cNvSpPr>
          <p:nvPr>
            <p:ph type="body" sz="quarter" idx="15"/>
          </p:nvPr>
        </p:nvSpPr>
        <p:spPr>
          <a:xfrm>
            <a:off x="179388" y="234950"/>
            <a:ext cx="8640762" cy="777875"/>
          </a:xfrm>
        </p:spPr>
        <p:txBody>
          <a:bodyPr/>
          <a:lstStyle/>
          <a:p>
            <a:r>
              <a:rPr lang="nl-BE" altLang="en-US" dirty="0"/>
              <a:t>2. Public</a:t>
            </a:r>
            <a:r>
              <a:rPr lang="fr" altLang="en-US" dirty="0"/>
              <a:t>				    </a:t>
            </a:r>
            <a:r>
              <a:rPr lang="fr" altLang="en-US" sz="1700" b="0" dirty="0"/>
              <a:t>Disponibilité des médicaments</a:t>
            </a:r>
          </a:p>
        </p:txBody>
      </p:sp>
      <p:sp>
        <p:nvSpPr>
          <p:cNvPr id="19459" name="Rechthoek 2">
            <a:extLst>
              <a:ext uri="{FF2B5EF4-FFF2-40B4-BE49-F238E27FC236}">
                <a16:creationId xmlns:a16="http://schemas.microsoft.com/office/drawing/2014/main" id="{F416F45B-30D5-4581-A314-F1B53A975F20}"/>
              </a:ext>
            </a:extLst>
          </p:cNvPr>
          <p:cNvSpPr>
            <a:spLocks noChangeArrowheads="1"/>
          </p:cNvSpPr>
          <p:nvPr/>
        </p:nvSpPr>
        <p:spPr bwMode="auto">
          <a:xfrm>
            <a:off x="598992" y="1772816"/>
            <a:ext cx="771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Comment puis-je chercher un médicament dans la liste publiée ?</a:t>
            </a:r>
          </a:p>
        </p:txBody>
      </p:sp>
      <p:sp>
        <p:nvSpPr>
          <p:cNvPr id="3" name="Rechthoek 2">
            <a:extLst>
              <a:ext uri="{FF2B5EF4-FFF2-40B4-BE49-F238E27FC236}">
                <a16:creationId xmlns:a16="http://schemas.microsoft.com/office/drawing/2014/main" id="{BDED471E-D0C1-4486-AA6F-64A536A06423}"/>
              </a:ext>
            </a:extLst>
          </p:cNvPr>
          <p:cNvSpPr/>
          <p:nvPr/>
        </p:nvSpPr>
        <p:spPr>
          <a:xfrm>
            <a:off x="598992" y="2564904"/>
            <a:ext cx="7571762" cy="2893100"/>
          </a:xfrm>
          <a:prstGeom prst="rect">
            <a:avLst/>
          </a:prstGeom>
        </p:spPr>
        <p:txBody>
          <a:bodyPr wrap="square">
            <a:spAutoFit/>
          </a:bodyPr>
          <a:lstStyle/>
          <a:p>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Vous avez plusieurs possibilités.</a:t>
            </a:r>
          </a:p>
          <a:p>
            <a:endPar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Vous pouvez chercher un médicament dans la </a:t>
            </a:r>
            <a:r>
              <a:rPr lang="fr"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liste exhaustive</a:t>
            </a:r>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des médicaments ou </a:t>
            </a:r>
            <a:r>
              <a:rPr lang="fr"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sur la base de son usage</a:t>
            </a:r>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(humain ou vétérinaire).</a:t>
            </a:r>
          </a:p>
          <a:p>
            <a:pPr marL="285750" indent="-285750">
              <a:buFont typeface="Wingdings" panose="05000000000000000000" pitchFamily="2" charset="2"/>
              <a:buChar char="§"/>
            </a:pPr>
            <a:endPar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Vous pouvez accéder directement à la liste des </a:t>
            </a:r>
            <a:r>
              <a:rPr lang="fr"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médicaments indisponibles</a:t>
            </a:r>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des </a:t>
            </a:r>
            <a:r>
              <a:rPr lang="fr"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médicaments à nouveau disponibles</a:t>
            </a:r>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et des </a:t>
            </a:r>
            <a:r>
              <a:rPr lang="fr"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médicaments nouvellement mis sur le marché</a:t>
            </a:r>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t>
            </a:r>
          </a:p>
          <a:p>
            <a:pPr marL="285750" indent="-285750">
              <a:buFont typeface="Wingdings" panose="05000000000000000000" pitchFamily="2" charset="2"/>
              <a:buChar char="§"/>
            </a:pPr>
            <a:endPar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Vous pouvez effectuer une recherche par </a:t>
            </a:r>
            <a:r>
              <a:rPr lang="fr"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nom</a:t>
            </a:r>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ou une </a:t>
            </a:r>
            <a:r>
              <a:rPr lang="fr"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recherche avancée</a:t>
            </a:r>
            <a:r>
              <a:rPr lang="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en utilisant un ou plusieurs de ces critères : forme pharmaceutique, voie d’administration, principe actif, code ATC, code CNK, code de produit FMD, impact, statut et date de notification.</a:t>
            </a:r>
          </a:p>
        </p:txBody>
      </p:sp>
    </p:spTree>
    <p:extLst>
      <p:ext uri="{BB962C8B-B14F-4D97-AF65-F5344CB8AC3E}">
        <p14:creationId xmlns:p14="http://schemas.microsoft.com/office/powerpoint/2010/main" val="1654974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hthoek 2">
            <a:extLst>
              <a:ext uri="{FF2B5EF4-FFF2-40B4-BE49-F238E27FC236}">
                <a16:creationId xmlns:a16="http://schemas.microsoft.com/office/drawing/2014/main" id="{B05F1815-DA05-4DA8-9CF5-EB0BD8AD4599}"/>
              </a:ext>
            </a:extLst>
          </p:cNvPr>
          <p:cNvSpPr>
            <a:spLocks noChangeArrowheads="1"/>
          </p:cNvSpPr>
          <p:nvPr/>
        </p:nvSpPr>
        <p:spPr bwMode="auto">
          <a:xfrm>
            <a:off x="611560" y="1103940"/>
            <a:ext cx="3461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Faire une recherche rapide</a:t>
            </a:r>
          </a:p>
        </p:txBody>
      </p:sp>
      <p:sp>
        <p:nvSpPr>
          <p:cNvPr id="16" name="Espace réservé du texte 4">
            <a:extLst>
              <a:ext uri="{FF2B5EF4-FFF2-40B4-BE49-F238E27FC236}">
                <a16:creationId xmlns:a16="http://schemas.microsoft.com/office/drawing/2014/main" id="{B168ED17-A616-443D-897E-C29D792A92A1}"/>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a:t>
            </a:r>
            <a:r>
              <a:rPr lang="fr" altLang="en-US" dirty="0"/>
              <a:t>				    </a:t>
            </a:r>
            <a:r>
              <a:rPr lang="fr" altLang="en-US" sz="1700" b="0" dirty="0"/>
              <a:t>Disponibilité des médicaments</a:t>
            </a:r>
          </a:p>
        </p:txBody>
      </p:sp>
      <p:pic>
        <p:nvPicPr>
          <p:cNvPr id="3" name="Image 2">
            <a:extLst>
              <a:ext uri="{FF2B5EF4-FFF2-40B4-BE49-F238E27FC236}">
                <a16:creationId xmlns:a16="http://schemas.microsoft.com/office/drawing/2014/main" id="{DFA6955E-D539-4D7E-AE14-95AD8A6A8110}"/>
              </a:ext>
            </a:extLst>
          </p:cNvPr>
          <p:cNvPicPr>
            <a:picLocks noChangeAspect="1"/>
          </p:cNvPicPr>
          <p:nvPr/>
        </p:nvPicPr>
        <p:blipFill>
          <a:blip r:embed="rId2"/>
          <a:stretch>
            <a:fillRect/>
          </a:stretch>
        </p:blipFill>
        <p:spPr>
          <a:xfrm>
            <a:off x="683568" y="2204864"/>
            <a:ext cx="7326014" cy="3390275"/>
          </a:xfrm>
          <a:prstGeom prst="rect">
            <a:avLst/>
          </a:prstGeom>
        </p:spPr>
      </p:pic>
      <p:pic>
        <p:nvPicPr>
          <p:cNvPr id="5" name="Image 4">
            <a:extLst>
              <a:ext uri="{FF2B5EF4-FFF2-40B4-BE49-F238E27FC236}">
                <a16:creationId xmlns:a16="http://schemas.microsoft.com/office/drawing/2014/main" id="{8B5288E5-CBC8-E602-ED42-7841623C1E32}"/>
              </a:ext>
            </a:extLst>
          </p:cNvPr>
          <p:cNvPicPr>
            <a:picLocks noChangeAspect="1"/>
          </p:cNvPicPr>
          <p:nvPr/>
        </p:nvPicPr>
        <p:blipFill>
          <a:blip r:embed="rId3"/>
          <a:stretch>
            <a:fillRect/>
          </a:stretch>
        </p:blipFill>
        <p:spPr>
          <a:xfrm>
            <a:off x="800435" y="1517218"/>
            <a:ext cx="7092280" cy="7379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4">
            <a:extLst>
              <a:ext uri="{FF2B5EF4-FFF2-40B4-BE49-F238E27FC236}">
                <a16:creationId xmlns:a16="http://schemas.microsoft.com/office/drawing/2014/main" id="{B168ED17-A616-443D-897E-C29D792A92A1}"/>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700" b="0" dirty="0"/>
              <a:t>Disponibilité des médicaments</a:t>
            </a:r>
          </a:p>
        </p:txBody>
      </p:sp>
      <p:sp>
        <p:nvSpPr>
          <p:cNvPr id="14" name="Rechthoek 2">
            <a:extLst>
              <a:ext uri="{FF2B5EF4-FFF2-40B4-BE49-F238E27FC236}">
                <a16:creationId xmlns:a16="http://schemas.microsoft.com/office/drawing/2014/main" id="{C44F1DBA-53BE-496F-9683-CF70DA5893C7}"/>
              </a:ext>
            </a:extLst>
          </p:cNvPr>
          <p:cNvSpPr>
            <a:spLocks noChangeArrowheads="1"/>
          </p:cNvSpPr>
          <p:nvPr/>
        </p:nvSpPr>
        <p:spPr bwMode="auto">
          <a:xfrm>
            <a:off x="633320" y="964000"/>
            <a:ext cx="1338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Résultats</a:t>
            </a:r>
            <a:endParaRPr lang="nl-BE" altLang="en-US" sz="2000" b="1" dirty="0">
              <a:solidFill>
                <a:srgbClr val="729BC8"/>
              </a:solidFill>
              <a:latin typeface="Arial" panose="020B0604020202020204" pitchFamily="34" charset="0"/>
            </a:endParaRPr>
          </a:p>
        </p:txBody>
      </p:sp>
      <p:sp>
        <p:nvSpPr>
          <p:cNvPr id="15" name="Tekstvak 3">
            <a:extLst>
              <a:ext uri="{FF2B5EF4-FFF2-40B4-BE49-F238E27FC236}">
                <a16:creationId xmlns:a16="http://schemas.microsoft.com/office/drawing/2014/main" id="{37133017-7FAB-4BCE-B0B6-833CD647F41A}"/>
              </a:ext>
            </a:extLst>
          </p:cNvPr>
          <p:cNvSpPr txBox="1">
            <a:spLocks noChangeArrowheads="1"/>
          </p:cNvSpPr>
          <p:nvPr/>
        </p:nvSpPr>
        <p:spPr bwMode="auto">
          <a:xfrm>
            <a:off x="755576" y="1465650"/>
            <a:ext cx="7256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 altLang="nl-BE" sz="1200" u="sng" dirty="0">
                <a:solidFill>
                  <a:srgbClr val="575757"/>
                </a:solidFill>
                <a:latin typeface="Arial" panose="020B0604020202020204" pitchFamily="34" charset="0"/>
              </a:rPr>
              <a:t>Exemple </a:t>
            </a:r>
            <a:r>
              <a:rPr lang="fr" altLang="nl-BE" sz="1200" dirty="0">
                <a:solidFill>
                  <a:srgbClr val="575757"/>
                </a:solidFill>
                <a:latin typeface="Arial" panose="020B0604020202020204" pitchFamily="34" charset="0"/>
              </a:rPr>
              <a:t>: Nom = Dafalgan</a:t>
            </a:r>
            <a:endParaRPr lang="fr" altLang="nl-BE" sz="1200" i="1" dirty="0">
              <a:solidFill>
                <a:srgbClr val="575757"/>
              </a:solidFill>
              <a:latin typeface="Arial" panose="020B0604020202020204" pitchFamily="34" charset="0"/>
            </a:endParaRPr>
          </a:p>
        </p:txBody>
      </p:sp>
      <p:pic>
        <p:nvPicPr>
          <p:cNvPr id="4" name="Image 3">
            <a:extLst>
              <a:ext uri="{FF2B5EF4-FFF2-40B4-BE49-F238E27FC236}">
                <a16:creationId xmlns:a16="http://schemas.microsoft.com/office/drawing/2014/main" id="{654C5419-B09D-69B1-B740-3D3FA2A44E14}"/>
              </a:ext>
            </a:extLst>
          </p:cNvPr>
          <p:cNvPicPr>
            <a:picLocks noChangeAspect="1"/>
          </p:cNvPicPr>
          <p:nvPr/>
        </p:nvPicPr>
        <p:blipFill>
          <a:blip r:embed="rId2"/>
          <a:stretch>
            <a:fillRect/>
          </a:stretch>
        </p:blipFill>
        <p:spPr>
          <a:xfrm>
            <a:off x="503238" y="1916832"/>
            <a:ext cx="7884368" cy="3608706"/>
          </a:xfrm>
          <a:prstGeom prst="rect">
            <a:avLst/>
          </a:prstGeom>
        </p:spPr>
      </p:pic>
    </p:spTree>
    <p:extLst>
      <p:ext uri="{BB962C8B-B14F-4D97-AF65-F5344CB8AC3E}">
        <p14:creationId xmlns:p14="http://schemas.microsoft.com/office/powerpoint/2010/main" val="350607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Afbeelding 4">
            <a:extLst>
              <a:ext uri="{FF2B5EF4-FFF2-40B4-BE49-F238E27FC236}">
                <a16:creationId xmlns:a16="http://schemas.microsoft.com/office/drawing/2014/main" id="{0DAE08D5-5B8C-49D9-82DF-83884E212460}"/>
              </a:ext>
            </a:extLst>
          </p:cNvPr>
          <p:cNvPicPr>
            <a:picLocks noChangeAspect="1"/>
          </p:cNvPicPr>
          <p:nvPr/>
        </p:nvPicPr>
        <p:blipFill>
          <a:blip r:embed="rId2">
            <a:extLst>
              <a:ext uri="{28A0092B-C50C-407E-A947-70E740481C1C}">
                <a14:useLocalDpi xmlns:a14="http://schemas.microsoft.com/office/drawing/2010/main" val="0"/>
              </a:ext>
            </a:extLst>
          </a:blip>
          <a:srcRect r="17365"/>
          <a:stretch>
            <a:fillRect/>
          </a:stretch>
        </p:blipFill>
        <p:spPr bwMode="auto">
          <a:xfrm>
            <a:off x="0" y="1412875"/>
            <a:ext cx="89249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Espace réservé du texte 4">
            <a:extLst>
              <a:ext uri="{FF2B5EF4-FFF2-40B4-BE49-F238E27FC236}">
                <a16:creationId xmlns:a16="http://schemas.microsoft.com/office/drawing/2014/main" id="{505729D1-A046-4CA3-AC00-DDD4B24C9A9D}"/>
              </a:ext>
            </a:extLst>
          </p:cNvPr>
          <p:cNvSpPr>
            <a:spLocks noGrp="1"/>
          </p:cNvSpPr>
          <p:nvPr>
            <p:ph type="body" sz="quarter" idx="15"/>
          </p:nvPr>
        </p:nvSpPr>
        <p:spPr>
          <a:xfrm>
            <a:off x="179388" y="234950"/>
            <a:ext cx="8964612" cy="904875"/>
          </a:xfrm>
        </p:spPr>
        <p:txBody>
          <a:bodyPr/>
          <a:lstStyle/>
          <a:p>
            <a:r>
              <a:rPr lang="nl-BE" altLang="en-US" dirty="0" err="1"/>
              <a:t>PharmaStatut</a:t>
            </a:r>
            <a:endParaRPr lang="nl-BE" altLang="en-US" sz="1700" b="0" dirty="0"/>
          </a:p>
        </p:txBody>
      </p:sp>
      <p:sp>
        <p:nvSpPr>
          <p:cNvPr id="2" name="Tekstvak 1">
            <a:extLst>
              <a:ext uri="{FF2B5EF4-FFF2-40B4-BE49-F238E27FC236}">
                <a16:creationId xmlns:a16="http://schemas.microsoft.com/office/drawing/2014/main" id="{865C79E3-3C19-4154-9B3E-427455F9DD5D}"/>
              </a:ext>
            </a:extLst>
          </p:cNvPr>
          <p:cNvSpPr txBox="1"/>
          <p:nvPr/>
        </p:nvSpPr>
        <p:spPr>
          <a:xfrm>
            <a:off x="3275856" y="1916832"/>
            <a:ext cx="6481762" cy="523875"/>
          </a:xfrm>
          <a:prstGeom prst="rect">
            <a:avLst/>
          </a:prstGeom>
          <a:noFill/>
        </p:spPr>
        <p:txBody>
          <a:bodyPr>
            <a:spAutoFit/>
          </a:bodyPr>
          <a:lstStyle/>
          <a:p>
            <a:r>
              <a:rPr lang="nl-BE" altLang="nl-BE" sz="2800" dirty="0" err="1">
                <a:solidFill>
                  <a:schemeClr val="accent1"/>
                </a:solidFill>
                <a:latin typeface="Verdana" panose="020B0604030504040204" pitchFamily="34" charset="0"/>
                <a:ea typeface="Verdana" panose="020B0604030504040204" pitchFamily="34" charset="0"/>
                <a:cs typeface="Verdana" panose="020B0604030504040204" pitchFamily="34" charset="0"/>
              </a:rPr>
              <a:t>Disponibilité</a:t>
            </a:r>
            <a:r>
              <a:rPr lang="nl-BE" altLang="nl-BE" sz="2800" dirty="0">
                <a:solidFill>
                  <a:schemeClr val="accent1"/>
                </a:solidFill>
                <a:latin typeface="Verdana" panose="020B0604030504040204" pitchFamily="34" charset="0"/>
                <a:ea typeface="Verdana" panose="020B0604030504040204" pitchFamily="34" charset="0"/>
                <a:cs typeface="Verdana" panose="020B0604030504040204" pitchFamily="34" charset="0"/>
              </a:rPr>
              <a:t> des </a:t>
            </a:r>
            <a:r>
              <a:rPr lang="nl-BE" altLang="nl-BE" sz="2800" dirty="0" err="1">
                <a:solidFill>
                  <a:schemeClr val="accent1"/>
                </a:solidFill>
                <a:latin typeface="Verdana" panose="020B0604030504040204" pitchFamily="34" charset="0"/>
                <a:ea typeface="Verdana" panose="020B0604030504040204" pitchFamily="34" charset="0"/>
                <a:cs typeface="Verdana" panose="020B0604030504040204" pitchFamily="34" charset="0"/>
              </a:rPr>
              <a:t>médicaments</a:t>
            </a:r>
            <a:endParaRPr lang="nl-BE" altLang="nl-BE" sz="28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hthoek 2">
            <a:extLst>
              <a:ext uri="{FF2B5EF4-FFF2-40B4-BE49-F238E27FC236}">
                <a16:creationId xmlns:a16="http://schemas.microsoft.com/office/drawing/2014/main" id="{A234C213-4A2C-423B-BEED-774B7113316A}"/>
              </a:ext>
            </a:extLst>
          </p:cNvPr>
          <p:cNvSpPr>
            <a:spLocks noChangeArrowheads="1"/>
          </p:cNvSpPr>
          <p:nvPr/>
        </p:nvSpPr>
        <p:spPr bwMode="auto">
          <a:xfrm>
            <a:off x="614363" y="828675"/>
            <a:ext cx="258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Recherche avancée</a:t>
            </a:r>
          </a:p>
        </p:txBody>
      </p:sp>
      <p:sp>
        <p:nvSpPr>
          <p:cNvPr id="21509" name="Rechthoek 3">
            <a:extLst>
              <a:ext uri="{FF2B5EF4-FFF2-40B4-BE49-F238E27FC236}">
                <a16:creationId xmlns:a16="http://schemas.microsoft.com/office/drawing/2014/main" id="{7C23EC6A-4875-4112-B3A5-94AA606345DE}"/>
              </a:ext>
            </a:extLst>
          </p:cNvPr>
          <p:cNvSpPr>
            <a:spLocks noChangeArrowheads="1"/>
          </p:cNvSpPr>
          <p:nvPr/>
        </p:nvSpPr>
        <p:spPr bwMode="auto">
          <a:xfrm>
            <a:off x="514350" y="3213100"/>
            <a:ext cx="2303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 altLang="nl-BE" sz="800" dirty="0">
                <a:solidFill>
                  <a:srgbClr val="898989"/>
                </a:solidFill>
                <a:latin typeface="Helvetica Neue"/>
              </a:rPr>
              <a:t>Vous pouvez sélectionner une ou plusieurs substances actives. Sélectionner plusieurs substances actives signifie que vous souhaitez afficher l’ensemble des médicaments contenant l’une des substances actives, seule ou en combinaison avec d’autres substances actives.</a:t>
            </a:r>
            <a:endParaRPr lang="fr" altLang="nl-BE" sz="800" dirty="0">
              <a:latin typeface="Arial" panose="020B0604020202020204" pitchFamily="34" charset="0"/>
            </a:endParaRPr>
          </a:p>
        </p:txBody>
      </p:sp>
      <p:cxnSp>
        <p:nvCxnSpPr>
          <p:cNvPr id="10" name="Rechte verbindingslijn met pijl 9">
            <a:extLst>
              <a:ext uri="{FF2B5EF4-FFF2-40B4-BE49-F238E27FC236}">
                <a16:creationId xmlns:a16="http://schemas.microsoft.com/office/drawing/2014/main" id="{59CBD10A-2352-41B2-B15B-71295C23AE47}"/>
              </a:ext>
            </a:extLst>
          </p:cNvPr>
          <p:cNvCxnSpPr/>
          <p:nvPr/>
        </p:nvCxnSpPr>
        <p:spPr>
          <a:xfrm flipH="1">
            <a:off x="2916238" y="3357563"/>
            <a:ext cx="287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Espace réservé du texte 4">
            <a:extLst>
              <a:ext uri="{FF2B5EF4-FFF2-40B4-BE49-F238E27FC236}">
                <a16:creationId xmlns:a16="http://schemas.microsoft.com/office/drawing/2014/main" id="{4EBD6F64-122B-40FB-A7A6-B341DE7D8809}"/>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a:t>
            </a:r>
            <a:r>
              <a:rPr lang="fr" altLang="en-US" dirty="0"/>
              <a:t>				    </a:t>
            </a:r>
            <a:r>
              <a:rPr lang="fr" altLang="en-US" sz="1700" b="0" dirty="0"/>
              <a:t>Disponibilité des médicaments</a:t>
            </a:r>
          </a:p>
        </p:txBody>
      </p:sp>
      <p:pic>
        <p:nvPicPr>
          <p:cNvPr id="4" name="Image 3">
            <a:extLst>
              <a:ext uri="{FF2B5EF4-FFF2-40B4-BE49-F238E27FC236}">
                <a16:creationId xmlns:a16="http://schemas.microsoft.com/office/drawing/2014/main" id="{50EA301A-22B0-E840-ED3E-EA83B9935416}"/>
              </a:ext>
            </a:extLst>
          </p:cNvPr>
          <p:cNvPicPr>
            <a:picLocks noChangeAspect="1"/>
          </p:cNvPicPr>
          <p:nvPr/>
        </p:nvPicPr>
        <p:blipFill>
          <a:blip r:embed="rId2"/>
          <a:stretch>
            <a:fillRect/>
          </a:stretch>
        </p:blipFill>
        <p:spPr>
          <a:xfrm>
            <a:off x="3252788" y="764704"/>
            <a:ext cx="5450615" cy="56292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hthoek 2">
            <a:extLst>
              <a:ext uri="{FF2B5EF4-FFF2-40B4-BE49-F238E27FC236}">
                <a16:creationId xmlns:a16="http://schemas.microsoft.com/office/drawing/2014/main" id="{7BE2249A-60DA-4E2A-9E77-1F40A353B2DE}"/>
              </a:ext>
            </a:extLst>
          </p:cNvPr>
          <p:cNvSpPr>
            <a:spLocks noChangeArrowheads="1"/>
          </p:cNvSpPr>
          <p:nvPr/>
        </p:nvSpPr>
        <p:spPr bwMode="auto">
          <a:xfrm>
            <a:off x="611188" y="812800"/>
            <a:ext cx="1338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Résultats</a:t>
            </a:r>
            <a:endParaRPr lang="nl-BE" altLang="en-US" sz="2000" b="1" dirty="0">
              <a:solidFill>
                <a:srgbClr val="729BC8"/>
              </a:solidFill>
              <a:latin typeface="Arial" panose="020B0604020202020204" pitchFamily="34" charset="0"/>
            </a:endParaRPr>
          </a:p>
        </p:txBody>
      </p:sp>
      <p:sp>
        <p:nvSpPr>
          <p:cNvPr id="22532" name="Tekstvak 3">
            <a:extLst>
              <a:ext uri="{FF2B5EF4-FFF2-40B4-BE49-F238E27FC236}">
                <a16:creationId xmlns:a16="http://schemas.microsoft.com/office/drawing/2014/main" id="{1A7A3BEF-D2DD-4C3E-AE3C-2AA760E000D7}"/>
              </a:ext>
            </a:extLst>
          </p:cNvPr>
          <p:cNvSpPr txBox="1">
            <a:spLocks noChangeArrowheads="1"/>
          </p:cNvSpPr>
          <p:nvPr/>
        </p:nvSpPr>
        <p:spPr bwMode="auto">
          <a:xfrm>
            <a:off x="603250" y="1212850"/>
            <a:ext cx="7256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 altLang="nl-BE" sz="1200" u="sng" dirty="0">
                <a:solidFill>
                  <a:srgbClr val="575757"/>
                </a:solidFill>
                <a:latin typeface="Arial" panose="020B0604020202020204" pitchFamily="34" charset="0"/>
              </a:rPr>
              <a:t>Exemple</a:t>
            </a:r>
            <a:r>
              <a:rPr lang="fr" altLang="nl-BE" sz="1200" dirty="0">
                <a:solidFill>
                  <a:srgbClr val="575757"/>
                </a:solidFill>
                <a:latin typeface="Arial" panose="020B0604020202020204" pitchFamily="34" charset="0"/>
              </a:rPr>
              <a:t> : Principe actif = rispéridone</a:t>
            </a:r>
            <a:endParaRPr lang="fr" altLang="nl-BE" sz="1200" i="1" dirty="0">
              <a:solidFill>
                <a:srgbClr val="575757"/>
              </a:solidFill>
              <a:latin typeface="Arial" panose="020B0604020202020204" pitchFamily="34" charset="0"/>
            </a:endParaRPr>
          </a:p>
        </p:txBody>
      </p:sp>
      <p:sp>
        <p:nvSpPr>
          <p:cNvPr id="22533" name="Tekstvak 4">
            <a:extLst>
              <a:ext uri="{FF2B5EF4-FFF2-40B4-BE49-F238E27FC236}">
                <a16:creationId xmlns:a16="http://schemas.microsoft.com/office/drawing/2014/main" id="{B5639225-2BBD-4D96-921E-14B3DA93633A}"/>
              </a:ext>
            </a:extLst>
          </p:cNvPr>
          <p:cNvSpPr txBox="1">
            <a:spLocks noChangeArrowheads="1"/>
          </p:cNvSpPr>
          <p:nvPr/>
        </p:nvSpPr>
        <p:spPr bwMode="auto">
          <a:xfrm>
            <a:off x="1979613" y="4221163"/>
            <a:ext cx="360362"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l-BE" altLang="nl-BE" sz="1800">
              <a:latin typeface="Arial" panose="020B0604020202020204" pitchFamily="34" charset="0"/>
            </a:endParaRPr>
          </a:p>
        </p:txBody>
      </p:sp>
      <p:sp>
        <p:nvSpPr>
          <p:cNvPr id="22534" name="Tekstvak 8">
            <a:extLst>
              <a:ext uri="{FF2B5EF4-FFF2-40B4-BE49-F238E27FC236}">
                <a16:creationId xmlns:a16="http://schemas.microsoft.com/office/drawing/2014/main" id="{B932D6C6-9266-4B2B-8AFC-AD6DFDC552DA}"/>
              </a:ext>
            </a:extLst>
          </p:cNvPr>
          <p:cNvSpPr txBox="1">
            <a:spLocks noChangeArrowheads="1"/>
          </p:cNvSpPr>
          <p:nvPr/>
        </p:nvSpPr>
        <p:spPr bwMode="auto">
          <a:xfrm>
            <a:off x="971550" y="4724400"/>
            <a:ext cx="360363"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l-BE" altLang="nl-BE" sz="1800">
              <a:latin typeface="Arial" panose="020B0604020202020204" pitchFamily="34" charset="0"/>
            </a:endParaRPr>
          </a:p>
        </p:txBody>
      </p:sp>
      <p:sp>
        <p:nvSpPr>
          <p:cNvPr id="22535" name="Tekstvak 9">
            <a:extLst>
              <a:ext uri="{FF2B5EF4-FFF2-40B4-BE49-F238E27FC236}">
                <a16:creationId xmlns:a16="http://schemas.microsoft.com/office/drawing/2014/main" id="{7AC5A858-1116-4CD9-B66A-695245FBC756}"/>
              </a:ext>
            </a:extLst>
          </p:cNvPr>
          <p:cNvSpPr txBox="1">
            <a:spLocks noChangeArrowheads="1"/>
          </p:cNvSpPr>
          <p:nvPr/>
        </p:nvSpPr>
        <p:spPr bwMode="auto">
          <a:xfrm>
            <a:off x="971550" y="5257800"/>
            <a:ext cx="360363" cy="1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l-BE" altLang="nl-BE" sz="1800">
              <a:latin typeface="Arial" panose="020B0604020202020204" pitchFamily="34" charset="0"/>
            </a:endParaRPr>
          </a:p>
        </p:txBody>
      </p:sp>
      <p:sp>
        <p:nvSpPr>
          <p:cNvPr id="22536" name="Tekstvak 10">
            <a:extLst>
              <a:ext uri="{FF2B5EF4-FFF2-40B4-BE49-F238E27FC236}">
                <a16:creationId xmlns:a16="http://schemas.microsoft.com/office/drawing/2014/main" id="{7E0E1BCC-8AC7-4B14-AA03-21D2DB59BCE9}"/>
              </a:ext>
            </a:extLst>
          </p:cNvPr>
          <p:cNvSpPr txBox="1">
            <a:spLocks noChangeArrowheads="1"/>
          </p:cNvSpPr>
          <p:nvPr/>
        </p:nvSpPr>
        <p:spPr bwMode="auto">
          <a:xfrm>
            <a:off x="1042988" y="5743575"/>
            <a:ext cx="360362"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l-BE" altLang="nl-BE" sz="1800">
              <a:latin typeface="Arial" panose="020B0604020202020204" pitchFamily="34" charset="0"/>
            </a:endParaRPr>
          </a:p>
        </p:txBody>
      </p:sp>
      <p:sp>
        <p:nvSpPr>
          <p:cNvPr id="13" name="Espace réservé du texte 4">
            <a:extLst>
              <a:ext uri="{FF2B5EF4-FFF2-40B4-BE49-F238E27FC236}">
                <a16:creationId xmlns:a16="http://schemas.microsoft.com/office/drawing/2014/main" id="{D63CB046-0A52-419A-B139-A14FAF1B14EB}"/>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a:t>
            </a:r>
            <a:r>
              <a:rPr lang="fr" altLang="en-US" dirty="0"/>
              <a:t>				    </a:t>
            </a:r>
            <a:r>
              <a:rPr lang="fr" altLang="en-US" sz="1700" b="0" dirty="0"/>
              <a:t>Disponibilité des médicaments</a:t>
            </a:r>
          </a:p>
        </p:txBody>
      </p:sp>
      <p:pic>
        <p:nvPicPr>
          <p:cNvPr id="6" name="Image 5">
            <a:extLst>
              <a:ext uri="{FF2B5EF4-FFF2-40B4-BE49-F238E27FC236}">
                <a16:creationId xmlns:a16="http://schemas.microsoft.com/office/drawing/2014/main" id="{0F98F8D2-A555-3A13-6700-AC4D28AB96F1}"/>
              </a:ext>
            </a:extLst>
          </p:cNvPr>
          <p:cNvPicPr>
            <a:picLocks noChangeAspect="1"/>
          </p:cNvPicPr>
          <p:nvPr/>
        </p:nvPicPr>
        <p:blipFill>
          <a:blip r:embed="rId2"/>
          <a:stretch>
            <a:fillRect/>
          </a:stretch>
        </p:blipFill>
        <p:spPr>
          <a:xfrm>
            <a:off x="560388" y="1727364"/>
            <a:ext cx="7612062" cy="322559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9B7681D-10D7-082F-1FFF-3B16084C9C97}"/>
              </a:ext>
            </a:extLst>
          </p:cNvPr>
          <p:cNvPicPr>
            <a:picLocks noChangeAspect="1"/>
          </p:cNvPicPr>
          <p:nvPr/>
        </p:nvPicPr>
        <p:blipFill>
          <a:blip r:embed="rId3"/>
          <a:stretch>
            <a:fillRect/>
          </a:stretch>
        </p:blipFill>
        <p:spPr>
          <a:xfrm>
            <a:off x="681979" y="1476599"/>
            <a:ext cx="7521448" cy="3187193"/>
          </a:xfrm>
          <a:prstGeom prst="rect">
            <a:avLst/>
          </a:prstGeom>
        </p:spPr>
      </p:pic>
      <p:sp>
        <p:nvSpPr>
          <p:cNvPr id="23556" name="Rechthoek 2">
            <a:extLst>
              <a:ext uri="{FF2B5EF4-FFF2-40B4-BE49-F238E27FC236}">
                <a16:creationId xmlns:a16="http://schemas.microsoft.com/office/drawing/2014/main" id="{E52AD424-1E09-403E-80BA-D32E7B81106F}"/>
              </a:ext>
            </a:extLst>
          </p:cNvPr>
          <p:cNvSpPr>
            <a:spLocks noChangeArrowheads="1"/>
          </p:cNvSpPr>
          <p:nvPr/>
        </p:nvSpPr>
        <p:spPr bwMode="auto">
          <a:xfrm>
            <a:off x="611188" y="812800"/>
            <a:ext cx="1338828"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None/>
            </a:pPr>
            <a:r>
              <a:rPr lang="fr" altLang="en-US" sz="2000" b="1" dirty="0">
                <a:solidFill>
                  <a:srgbClr val="729BC8"/>
                </a:solidFill>
                <a:latin typeface="Arial" panose="020B0604020202020204" pitchFamily="34" charset="0"/>
              </a:rPr>
              <a:t>Résultats</a:t>
            </a:r>
          </a:p>
          <a:p>
            <a:pPr>
              <a:spcBef>
                <a:spcPts val="1800"/>
              </a:spcBef>
              <a:buFontTx/>
              <a:buNone/>
            </a:pPr>
            <a:endParaRPr lang="nl-BE" altLang="en-US" sz="2000" b="1" dirty="0">
              <a:solidFill>
                <a:srgbClr val="729BC8"/>
              </a:solidFill>
              <a:latin typeface="Arial" panose="020B0604020202020204" pitchFamily="34" charset="0"/>
            </a:endParaRPr>
          </a:p>
        </p:txBody>
      </p:sp>
      <p:sp>
        <p:nvSpPr>
          <p:cNvPr id="23557" name="Tekstvak 3">
            <a:extLst>
              <a:ext uri="{FF2B5EF4-FFF2-40B4-BE49-F238E27FC236}">
                <a16:creationId xmlns:a16="http://schemas.microsoft.com/office/drawing/2014/main" id="{DF50E845-485F-40E1-B73D-35F6D67A23B4}"/>
              </a:ext>
            </a:extLst>
          </p:cNvPr>
          <p:cNvSpPr txBox="1">
            <a:spLocks noChangeArrowheads="1"/>
          </p:cNvSpPr>
          <p:nvPr/>
        </p:nvSpPr>
        <p:spPr bwMode="auto">
          <a:xfrm>
            <a:off x="6043613" y="974725"/>
            <a:ext cx="2673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 altLang="nl-BE" sz="1200" i="1" dirty="0">
                <a:solidFill>
                  <a:srgbClr val="575757"/>
                </a:solidFill>
                <a:latin typeface="Arial" panose="020B0604020202020204" pitchFamily="34" charset="0"/>
              </a:rPr>
              <a:t>Signification de l’impact </a:t>
            </a:r>
            <a:r>
              <a:rPr lang="fr" altLang="nl-BE" sz="1200" i="1" dirty="0">
                <a:solidFill>
                  <a:srgbClr val="575757"/>
                </a:solidFill>
                <a:cs typeface="Calibri" panose="020F0502020204030204" pitchFamily="34" charset="0"/>
              </a:rPr>
              <a:t>→ faire glisser la souris</a:t>
            </a:r>
            <a:endParaRPr lang="fr" altLang="nl-BE" sz="1200" i="1" dirty="0">
              <a:solidFill>
                <a:srgbClr val="575757"/>
              </a:solidFill>
              <a:latin typeface="Arial" panose="020B0604020202020204" pitchFamily="34" charset="0"/>
            </a:endParaRPr>
          </a:p>
        </p:txBody>
      </p:sp>
      <p:sp>
        <p:nvSpPr>
          <p:cNvPr id="23558" name="Tekstvak 4">
            <a:extLst>
              <a:ext uri="{FF2B5EF4-FFF2-40B4-BE49-F238E27FC236}">
                <a16:creationId xmlns:a16="http://schemas.microsoft.com/office/drawing/2014/main" id="{C9542D66-3104-48BE-9BE2-B76AC9142816}"/>
              </a:ext>
            </a:extLst>
          </p:cNvPr>
          <p:cNvSpPr txBox="1">
            <a:spLocks noChangeArrowheads="1"/>
          </p:cNvSpPr>
          <p:nvPr/>
        </p:nvSpPr>
        <p:spPr bwMode="auto">
          <a:xfrm>
            <a:off x="1979613" y="4221163"/>
            <a:ext cx="360362"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l-BE" altLang="nl-BE" sz="1800">
              <a:latin typeface="Arial" panose="020B0604020202020204" pitchFamily="34" charset="0"/>
            </a:endParaRPr>
          </a:p>
        </p:txBody>
      </p:sp>
      <p:sp>
        <p:nvSpPr>
          <p:cNvPr id="23559" name="Tekstvak 8">
            <a:extLst>
              <a:ext uri="{FF2B5EF4-FFF2-40B4-BE49-F238E27FC236}">
                <a16:creationId xmlns:a16="http://schemas.microsoft.com/office/drawing/2014/main" id="{1A688681-8633-4D3F-BB78-E5831345DD7B}"/>
              </a:ext>
            </a:extLst>
          </p:cNvPr>
          <p:cNvSpPr txBox="1">
            <a:spLocks noChangeArrowheads="1"/>
          </p:cNvSpPr>
          <p:nvPr/>
        </p:nvSpPr>
        <p:spPr bwMode="auto">
          <a:xfrm>
            <a:off x="971550" y="4724400"/>
            <a:ext cx="360363"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l-BE" altLang="nl-BE" sz="1800">
              <a:latin typeface="Arial" panose="020B0604020202020204" pitchFamily="34" charset="0"/>
            </a:endParaRPr>
          </a:p>
        </p:txBody>
      </p:sp>
      <p:sp>
        <p:nvSpPr>
          <p:cNvPr id="23560" name="Tekstvak 9">
            <a:extLst>
              <a:ext uri="{FF2B5EF4-FFF2-40B4-BE49-F238E27FC236}">
                <a16:creationId xmlns:a16="http://schemas.microsoft.com/office/drawing/2014/main" id="{49AA1B94-18BF-416F-9079-73C8ED7DD223}"/>
              </a:ext>
            </a:extLst>
          </p:cNvPr>
          <p:cNvSpPr txBox="1">
            <a:spLocks noChangeArrowheads="1"/>
          </p:cNvSpPr>
          <p:nvPr/>
        </p:nvSpPr>
        <p:spPr bwMode="auto">
          <a:xfrm>
            <a:off x="971550" y="5257800"/>
            <a:ext cx="360363" cy="1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l-BE" altLang="nl-BE" sz="1800">
              <a:latin typeface="Arial" panose="020B0604020202020204" pitchFamily="34" charset="0"/>
            </a:endParaRPr>
          </a:p>
        </p:txBody>
      </p:sp>
      <p:sp>
        <p:nvSpPr>
          <p:cNvPr id="23561" name="Tekstvak 10">
            <a:extLst>
              <a:ext uri="{FF2B5EF4-FFF2-40B4-BE49-F238E27FC236}">
                <a16:creationId xmlns:a16="http://schemas.microsoft.com/office/drawing/2014/main" id="{BC34AEF1-D20A-4DA2-B609-C71751519C22}"/>
              </a:ext>
            </a:extLst>
          </p:cNvPr>
          <p:cNvSpPr txBox="1">
            <a:spLocks noChangeArrowheads="1"/>
          </p:cNvSpPr>
          <p:nvPr/>
        </p:nvSpPr>
        <p:spPr bwMode="auto">
          <a:xfrm>
            <a:off x="1042988" y="5743575"/>
            <a:ext cx="360362"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l-BE" altLang="nl-BE" sz="1800">
              <a:latin typeface="Arial" panose="020B0604020202020204" pitchFamily="34" charset="0"/>
            </a:endParaRPr>
          </a:p>
        </p:txBody>
      </p:sp>
      <p:sp>
        <p:nvSpPr>
          <p:cNvPr id="14" name="Espace réservé du texte 4">
            <a:extLst>
              <a:ext uri="{FF2B5EF4-FFF2-40B4-BE49-F238E27FC236}">
                <a16:creationId xmlns:a16="http://schemas.microsoft.com/office/drawing/2014/main" id="{E03D5511-F3A5-47FC-B0A6-05626702B972}"/>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700" b="0" dirty="0"/>
              <a:t>Disponibilité des médicaments</a:t>
            </a:r>
          </a:p>
        </p:txBody>
      </p:sp>
      <p:sp>
        <p:nvSpPr>
          <p:cNvPr id="4" name="PIJL-OMHOOG 3">
            <a:extLst>
              <a:ext uri="{FF2B5EF4-FFF2-40B4-BE49-F238E27FC236}">
                <a16:creationId xmlns:a16="http://schemas.microsoft.com/office/drawing/2014/main" id="{28C84BE6-0C6E-48D7-91D7-38C5CF945F40}"/>
              </a:ext>
            </a:extLst>
          </p:cNvPr>
          <p:cNvSpPr/>
          <p:nvPr/>
        </p:nvSpPr>
        <p:spPr>
          <a:xfrm rot="10800000" flipH="1">
            <a:off x="6372200" y="3861048"/>
            <a:ext cx="72008" cy="1117609"/>
          </a:xfrm>
          <a:prstGeom prst="up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 name="Rechthoek 4">
            <a:extLst>
              <a:ext uri="{FF2B5EF4-FFF2-40B4-BE49-F238E27FC236}">
                <a16:creationId xmlns:a16="http://schemas.microsoft.com/office/drawing/2014/main" id="{A2CCB8EF-1AE5-CC92-128D-A592DDA78ABD}"/>
              </a:ext>
            </a:extLst>
          </p:cNvPr>
          <p:cNvSpPr/>
          <p:nvPr/>
        </p:nvSpPr>
        <p:spPr>
          <a:xfrm>
            <a:off x="4072521" y="5051077"/>
            <a:ext cx="3942184" cy="1384995"/>
          </a:xfrm>
          <a:prstGeom prst="rect">
            <a:avLst/>
          </a:prstGeom>
          <a:solidFill>
            <a:schemeClr val="bg1"/>
          </a:solidFill>
          <a:ln w="28575">
            <a:solidFill>
              <a:srgbClr val="CC3399"/>
            </a:solidFill>
          </a:ln>
        </p:spPr>
        <p:txBody>
          <a:bodyPr wrap="square">
            <a:spAutoFit/>
          </a:bodyPr>
          <a:lstStyle/>
          <a:p>
            <a:r>
              <a:rPr lang="nl-BE" sz="1200" i="1" dirty="0">
                <a:solidFill>
                  <a:srgbClr val="599119"/>
                </a:solidFill>
                <a:latin typeface="-apple-system"/>
              </a:rPr>
              <a:t>1 </a:t>
            </a:r>
            <a:r>
              <a:rPr lang="nl-BE" sz="1200" i="1" dirty="0" err="1">
                <a:solidFill>
                  <a:srgbClr val="599119"/>
                </a:solidFill>
                <a:latin typeface="-apple-system"/>
              </a:rPr>
              <a:t>ou</a:t>
            </a:r>
            <a:r>
              <a:rPr lang="nl-BE" sz="1200" i="1" dirty="0">
                <a:solidFill>
                  <a:srgbClr val="599119"/>
                </a:solidFill>
                <a:latin typeface="-apple-system"/>
              </a:rPr>
              <a:t> 2 </a:t>
            </a:r>
            <a:r>
              <a:rPr lang="nl-BE" sz="1200" i="1" dirty="0" err="1">
                <a:solidFill>
                  <a:srgbClr val="599119"/>
                </a:solidFill>
                <a:latin typeface="-apple-system"/>
              </a:rPr>
              <a:t>alternatives</a:t>
            </a:r>
            <a:r>
              <a:rPr lang="nl-BE" sz="1200" i="1" dirty="0">
                <a:solidFill>
                  <a:srgbClr val="599119"/>
                </a:solidFill>
                <a:latin typeface="-apple-system"/>
              </a:rPr>
              <a:t> </a:t>
            </a:r>
            <a:r>
              <a:rPr lang="nl-BE" sz="1200" i="1" dirty="0" err="1">
                <a:solidFill>
                  <a:srgbClr val="599119"/>
                </a:solidFill>
                <a:latin typeface="-apple-system"/>
              </a:rPr>
              <a:t>disponibles</a:t>
            </a:r>
            <a:endParaRPr lang="nl-BE" sz="1200" dirty="0">
              <a:solidFill>
                <a:srgbClr val="656565"/>
              </a:solidFill>
              <a:latin typeface="-apple-system"/>
            </a:endParaRPr>
          </a:p>
          <a:p>
            <a:r>
              <a:rPr lang="fr-FR" sz="1200" dirty="0">
                <a:solidFill>
                  <a:schemeClr val="tx1">
                    <a:lumMod val="50000"/>
                    <a:lumOff val="50000"/>
                  </a:schemeClr>
                </a:solidFill>
              </a:rPr>
              <a:t>Un ou deux autre(s) médicament(s) disponible(s) avec la même substance active, le dosage souhaité, la même voie d’administration et pour certains médicaments, la même forme pharmaceutique. L'AFMPS a vérifié la disponibilité des alternatives nécessaires pour compenser l’indisponibilité.</a:t>
            </a:r>
            <a:endParaRPr lang="nl-BE" sz="1200" dirty="0">
              <a:solidFill>
                <a:schemeClr val="tx1">
                  <a:lumMod val="50000"/>
                  <a:lumOff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1FE9FEC-13DA-3D85-CC86-03C5263DB954}"/>
              </a:ext>
            </a:extLst>
          </p:cNvPr>
          <p:cNvPicPr>
            <a:picLocks noChangeAspect="1"/>
          </p:cNvPicPr>
          <p:nvPr/>
        </p:nvPicPr>
        <p:blipFill>
          <a:blip r:embed="rId2"/>
          <a:stretch>
            <a:fillRect/>
          </a:stretch>
        </p:blipFill>
        <p:spPr>
          <a:xfrm>
            <a:off x="238077" y="1510832"/>
            <a:ext cx="8480052" cy="2787962"/>
          </a:xfrm>
          <a:prstGeom prst="rect">
            <a:avLst/>
          </a:prstGeom>
        </p:spPr>
      </p:pic>
      <p:sp>
        <p:nvSpPr>
          <p:cNvPr id="24579" name="Rechthoek 2">
            <a:extLst>
              <a:ext uri="{FF2B5EF4-FFF2-40B4-BE49-F238E27FC236}">
                <a16:creationId xmlns:a16="http://schemas.microsoft.com/office/drawing/2014/main" id="{E85B282A-018E-432C-BBF1-596E027DC06B}"/>
              </a:ext>
            </a:extLst>
          </p:cNvPr>
          <p:cNvSpPr>
            <a:spLocks noChangeArrowheads="1"/>
          </p:cNvSpPr>
          <p:nvPr/>
        </p:nvSpPr>
        <p:spPr bwMode="auto">
          <a:xfrm>
            <a:off x="611560" y="854200"/>
            <a:ext cx="1338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Résultats</a:t>
            </a:r>
            <a:endParaRPr lang="nl-BE" altLang="en-US" sz="2000" b="1" dirty="0">
              <a:solidFill>
                <a:srgbClr val="729BC8"/>
              </a:solidFill>
              <a:latin typeface="Arial" panose="020B0604020202020204" pitchFamily="34" charset="0"/>
            </a:endParaRPr>
          </a:p>
        </p:txBody>
      </p:sp>
      <p:sp>
        <p:nvSpPr>
          <p:cNvPr id="24584" name="Tekstvak 9">
            <a:extLst>
              <a:ext uri="{FF2B5EF4-FFF2-40B4-BE49-F238E27FC236}">
                <a16:creationId xmlns:a16="http://schemas.microsoft.com/office/drawing/2014/main" id="{F424579C-CB7E-4B71-BA77-2542185CCDC4}"/>
              </a:ext>
            </a:extLst>
          </p:cNvPr>
          <p:cNvSpPr txBox="1">
            <a:spLocks noChangeArrowheads="1"/>
          </p:cNvSpPr>
          <p:nvPr/>
        </p:nvSpPr>
        <p:spPr bwMode="auto">
          <a:xfrm>
            <a:off x="2051720" y="867478"/>
            <a:ext cx="8146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 altLang="nl-BE" sz="1200" u="sng" dirty="0">
                <a:solidFill>
                  <a:srgbClr val="575757"/>
                </a:solidFill>
                <a:latin typeface="Arial" panose="020B0604020202020204" pitchFamily="34" charset="0"/>
              </a:rPr>
              <a:t>Exemple </a:t>
            </a:r>
            <a:r>
              <a:rPr lang="fr" altLang="nl-BE" sz="1200" dirty="0">
                <a:solidFill>
                  <a:srgbClr val="575757"/>
                </a:solidFill>
                <a:latin typeface="Arial" panose="020B0604020202020204" pitchFamily="34" charset="0"/>
              </a:rPr>
              <a:t>: </a:t>
            </a:r>
            <a:r>
              <a:rPr lang="fr-BE" altLang="nl-BE" sz="1200" dirty="0" err="1">
                <a:solidFill>
                  <a:srgbClr val="575757"/>
                </a:solidFill>
                <a:latin typeface="Arial" panose="020B0604020202020204" pitchFamily="34" charset="0"/>
              </a:rPr>
              <a:t>Fluorouracil</a:t>
            </a:r>
            <a:r>
              <a:rPr lang="fr-BE" altLang="nl-BE" sz="1200" dirty="0">
                <a:solidFill>
                  <a:srgbClr val="575757"/>
                </a:solidFill>
                <a:latin typeface="Arial" panose="020B0604020202020204" pitchFamily="34" charset="0"/>
              </a:rPr>
              <a:t> Accord Healthcare 50 mg/ml sol. </a:t>
            </a:r>
            <a:r>
              <a:rPr lang="fr-BE" altLang="nl-BE" sz="1200" dirty="0" err="1">
                <a:solidFill>
                  <a:srgbClr val="575757"/>
                </a:solidFill>
                <a:latin typeface="Arial" panose="020B0604020202020204" pitchFamily="34" charset="0"/>
              </a:rPr>
              <a:t>inj</a:t>
            </a:r>
            <a:r>
              <a:rPr lang="fr-BE" altLang="nl-BE" sz="1200" dirty="0">
                <a:solidFill>
                  <a:srgbClr val="575757"/>
                </a:solidFill>
                <a:latin typeface="Arial" panose="020B0604020202020204" pitchFamily="34" charset="0"/>
              </a:rPr>
              <a:t>./perf. </a:t>
            </a:r>
            <a:r>
              <a:rPr lang="fr-BE" altLang="nl-BE" sz="1200" dirty="0" err="1">
                <a:solidFill>
                  <a:srgbClr val="575757"/>
                </a:solidFill>
                <a:latin typeface="Arial" panose="020B0604020202020204" pitchFamily="34" charset="0"/>
              </a:rPr>
              <a:t>i.v</a:t>
            </a:r>
            <a:r>
              <a:rPr lang="fr-BE" altLang="nl-BE" sz="1200" dirty="0">
                <a:solidFill>
                  <a:srgbClr val="575757"/>
                </a:solidFill>
                <a:latin typeface="Arial" panose="020B0604020202020204" pitchFamily="34" charset="0"/>
              </a:rPr>
              <a:t>./</a:t>
            </a:r>
            <a:r>
              <a:rPr lang="fr-BE" altLang="nl-BE" sz="1200" dirty="0" err="1">
                <a:solidFill>
                  <a:srgbClr val="575757"/>
                </a:solidFill>
                <a:latin typeface="Arial" panose="020B0604020202020204" pitchFamily="34" charset="0"/>
              </a:rPr>
              <a:t>i.artér</a:t>
            </a:r>
            <a:r>
              <a:rPr lang="fr-BE" altLang="nl-BE" sz="1200" dirty="0">
                <a:solidFill>
                  <a:srgbClr val="575757"/>
                </a:solidFill>
                <a:latin typeface="Arial" panose="020B0604020202020204" pitchFamily="34" charset="0"/>
              </a:rPr>
              <a:t>. flac. 100 ml</a:t>
            </a:r>
            <a:r>
              <a:rPr lang="fr" altLang="nl-BE" sz="1200" dirty="0">
                <a:solidFill>
                  <a:srgbClr val="575757"/>
                </a:solidFill>
                <a:latin typeface="Arial" panose="020B0604020202020204" pitchFamily="34" charset="0"/>
              </a:rPr>
              <a:t> </a:t>
            </a:r>
          </a:p>
          <a:p>
            <a:pPr>
              <a:spcBef>
                <a:spcPct val="0"/>
              </a:spcBef>
              <a:buFontTx/>
              <a:buNone/>
            </a:pPr>
            <a:r>
              <a:rPr lang="fr" altLang="nl-BE" sz="1200" dirty="0">
                <a:solidFill>
                  <a:srgbClr val="575757"/>
                </a:solidFill>
                <a:cs typeface="Calibri" panose="020F0502020204030204" pitchFamily="34" charset="0"/>
              </a:rPr>
              <a:t>→ Informations complémentaires</a:t>
            </a:r>
            <a:endParaRPr lang="fr" altLang="nl-BE" sz="1200" dirty="0">
              <a:solidFill>
                <a:srgbClr val="575757"/>
              </a:solidFill>
              <a:latin typeface="Arial" panose="020B0604020202020204" pitchFamily="34" charset="0"/>
            </a:endParaRPr>
          </a:p>
        </p:txBody>
      </p:sp>
      <p:sp>
        <p:nvSpPr>
          <p:cNvPr id="24585" name="Tekstvak 6">
            <a:extLst>
              <a:ext uri="{FF2B5EF4-FFF2-40B4-BE49-F238E27FC236}">
                <a16:creationId xmlns:a16="http://schemas.microsoft.com/office/drawing/2014/main" id="{08F3D776-DC0A-4B5D-911F-9D68A2199714}"/>
              </a:ext>
            </a:extLst>
          </p:cNvPr>
          <p:cNvSpPr txBox="1">
            <a:spLocks noChangeArrowheads="1"/>
          </p:cNvSpPr>
          <p:nvPr/>
        </p:nvSpPr>
        <p:spPr bwMode="auto">
          <a:xfrm>
            <a:off x="2162175" y="4019550"/>
            <a:ext cx="249238"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l-BE" altLang="nl-BE" sz="1800">
              <a:latin typeface="Arial" panose="020B0604020202020204" pitchFamily="34" charset="0"/>
            </a:endParaRPr>
          </a:p>
        </p:txBody>
      </p:sp>
      <p:sp>
        <p:nvSpPr>
          <p:cNvPr id="11" name="Espace réservé du texte 4">
            <a:extLst>
              <a:ext uri="{FF2B5EF4-FFF2-40B4-BE49-F238E27FC236}">
                <a16:creationId xmlns:a16="http://schemas.microsoft.com/office/drawing/2014/main" id="{8D10C5DE-073B-4055-A738-1466F16A50DE}"/>
              </a:ext>
            </a:extLst>
          </p:cNvPr>
          <p:cNvSpPr txBox="1">
            <a:spLocks/>
          </p:cNvSpPr>
          <p:nvPr/>
        </p:nvSpPr>
        <p:spPr bwMode="auto">
          <a:xfrm>
            <a:off x="179512" y="81772"/>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a:t>
            </a:r>
            <a:r>
              <a:rPr lang="fr" altLang="en-US" dirty="0"/>
              <a:t>				    </a:t>
            </a:r>
            <a:r>
              <a:rPr lang="fr" altLang="en-US" sz="1700" b="0" dirty="0"/>
              <a:t>Disponibilité des médicaments</a:t>
            </a:r>
          </a:p>
        </p:txBody>
      </p:sp>
      <p:pic>
        <p:nvPicPr>
          <p:cNvPr id="7" name="Image 6">
            <a:extLst>
              <a:ext uri="{FF2B5EF4-FFF2-40B4-BE49-F238E27FC236}">
                <a16:creationId xmlns:a16="http://schemas.microsoft.com/office/drawing/2014/main" id="{1AD30071-A0D1-D1A1-6B97-4E45D780B9F9}"/>
              </a:ext>
            </a:extLst>
          </p:cNvPr>
          <p:cNvPicPr>
            <a:picLocks noChangeAspect="1"/>
          </p:cNvPicPr>
          <p:nvPr/>
        </p:nvPicPr>
        <p:blipFill>
          <a:blip r:embed="rId3"/>
          <a:stretch>
            <a:fillRect/>
          </a:stretch>
        </p:blipFill>
        <p:spPr>
          <a:xfrm>
            <a:off x="2771800" y="4113364"/>
            <a:ext cx="5472608" cy="2180751"/>
          </a:xfrm>
          <a:prstGeom prst="rect">
            <a:avLst/>
          </a:prstGeom>
          <a:ln w="28575">
            <a:solidFill>
              <a:srgbClr val="CC3399"/>
            </a:solidFill>
          </a:ln>
        </p:spPr>
      </p:pic>
      <p:sp>
        <p:nvSpPr>
          <p:cNvPr id="5" name="PIJL-OMLAAG 4">
            <a:extLst>
              <a:ext uri="{FF2B5EF4-FFF2-40B4-BE49-F238E27FC236}">
                <a16:creationId xmlns:a16="http://schemas.microsoft.com/office/drawing/2014/main" id="{66585AC2-8A9F-43A5-B3B5-82DFE67AFC99}"/>
              </a:ext>
            </a:extLst>
          </p:cNvPr>
          <p:cNvSpPr/>
          <p:nvPr/>
        </p:nvSpPr>
        <p:spPr>
          <a:xfrm>
            <a:off x="7092280" y="3587750"/>
            <a:ext cx="144462" cy="431800"/>
          </a:xfrm>
          <a:prstGeom prst="down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hthoek 2">
            <a:extLst>
              <a:ext uri="{FF2B5EF4-FFF2-40B4-BE49-F238E27FC236}">
                <a16:creationId xmlns:a16="http://schemas.microsoft.com/office/drawing/2014/main" id="{A0586F71-B809-459B-8F72-196156BA4DB6}"/>
              </a:ext>
            </a:extLst>
          </p:cNvPr>
          <p:cNvSpPr>
            <a:spLocks noChangeArrowheads="1"/>
          </p:cNvSpPr>
          <p:nvPr/>
        </p:nvSpPr>
        <p:spPr bwMode="auto">
          <a:xfrm>
            <a:off x="586847" y="1012825"/>
            <a:ext cx="799306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Résultats</a:t>
            </a:r>
            <a:endParaRPr lang="nl-BE" altLang="en-US" sz="1600" b="1" dirty="0">
              <a:solidFill>
                <a:srgbClr val="729BC8"/>
              </a:solidFill>
              <a:latin typeface="Arial" panose="020B0604020202020204" pitchFamily="34" charset="0"/>
            </a:endParaRPr>
          </a:p>
          <a:p>
            <a:pPr>
              <a:spcBef>
                <a:spcPts val="1800"/>
              </a:spcBef>
              <a:buFontTx/>
              <a:buNone/>
            </a:pPr>
            <a:r>
              <a:rPr lang="fr" altLang="en-US" sz="1400" b="1" i="1" dirty="0">
                <a:solidFill>
                  <a:srgbClr val="575757"/>
                </a:solidFill>
                <a:latin typeface="Arial" panose="020B0604020202020204" pitchFamily="34" charset="0"/>
              </a:rPr>
              <a:t>→ </a:t>
            </a:r>
            <a:r>
              <a:rPr lang="fr" altLang="en-US" sz="1400" b="1" i="1" dirty="0">
                <a:solidFill>
                  <a:schemeClr val="tx1">
                    <a:lumMod val="50000"/>
                    <a:lumOff val="50000"/>
                  </a:schemeClr>
                </a:solidFill>
                <a:latin typeface="Arial" panose="020B0604020202020204" pitchFamily="34" charset="0"/>
              </a:rPr>
              <a:t>à partir de la liste, vous pouvez accéder aux infos détaillées en cliquant   </a:t>
            </a:r>
          </a:p>
          <a:p>
            <a:pPr>
              <a:spcBef>
                <a:spcPts val="0"/>
              </a:spcBef>
              <a:buFontTx/>
              <a:buNone/>
            </a:pPr>
            <a:r>
              <a:rPr lang="fr" altLang="en-US" sz="1400" b="1" i="1" dirty="0">
                <a:solidFill>
                  <a:schemeClr val="tx1">
                    <a:lumMod val="50000"/>
                    <a:lumOff val="50000"/>
                  </a:schemeClr>
                </a:solidFill>
                <a:latin typeface="Arial" panose="020B0604020202020204" pitchFamily="34" charset="0"/>
              </a:rPr>
              <a:t>     sur le nom du médicament</a:t>
            </a:r>
            <a:endParaRPr lang="fr" altLang="en-US" sz="2000" b="1" dirty="0">
              <a:solidFill>
                <a:schemeClr val="tx1">
                  <a:lumMod val="50000"/>
                  <a:lumOff val="50000"/>
                </a:schemeClr>
              </a:solidFill>
              <a:latin typeface="Arial" panose="020B0604020202020204" pitchFamily="34" charset="0"/>
            </a:endParaRPr>
          </a:p>
        </p:txBody>
      </p:sp>
      <p:sp>
        <p:nvSpPr>
          <p:cNvPr id="6" name="Espace réservé du texte 4">
            <a:extLst>
              <a:ext uri="{FF2B5EF4-FFF2-40B4-BE49-F238E27FC236}">
                <a16:creationId xmlns:a16="http://schemas.microsoft.com/office/drawing/2014/main" id="{DB4F89AB-CC14-4DCF-9C28-D1CC378F101F}"/>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700" b="0" dirty="0"/>
              <a:t>Disponibilité des médicaments</a:t>
            </a:r>
          </a:p>
        </p:txBody>
      </p:sp>
      <p:sp>
        <p:nvSpPr>
          <p:cNvPr id="7" name="PIJL-OMHOOG 4">
            <a:extLst>
              <a:ext uri="{FF2B5EF4-FFF2-40B4-BE49-F238E27FC236}">
                <a16:creationId xmlns:a16="http://schemas.microsoft.com/office/drawing/2014/main" id="{8EF82F40-9E2F-4E8C-8FFB-B093F755B502}"/>
              </a:ext>
            </a:extLst>
          </p:cNvPr>
          <p:cNvSpPr/>
          <p:nvPr/>
        </p:nvSpPr>
        <p:spPr>
          <a:xfrm rot="5400000">
            <a:off x="299144" y="3824944"/>
            <a:ext cx="216025" cy="288230"/>
          </a:xfrm>
          <a:prstGeom prst="up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4" name="Image 3">
            <a:extLst>
              <a:ext uri="{FF2B5EF4-FFF2-40B4-BE49-F238E27FC236}">
                <a16:creationId xmlns:a16="http://schemas.microsoft.com/office/drawing/2014/main" id="{3F04A1DC-E2FE-7CD8-3778-EBD18B83F4E6}"/>
              </a:ext>
            </a:extLst>
          </p:cNvPr>
          <p:cNvPicPr>
            <a:picLocks noChangeAspect="1"/>
          </p:cNvPicPr>
          <p:nvPr/>
        </p:nvPicPr>
        <p:blipFill>
          <a:blip r:embed="rId2"/>
          <a:stretch>
            <a:fillRect/>
          </a:stretch>
        </p:blipFill>
        <p:spPr>
          <a:xfrm>
            <a:off x="608800" y="2524989"/>
            <a:ext cx="8100392" cy="1859331"/>
          </a:xfrm>
          <a:prstGeom prst="rect">
            <a:avLst/>
          </a:prstGeom>
        </p:spPr>
      </p:pic>
      <p:sp>
        <p:nvSpPr>
          <p:cNvPr id="10" name="Rechthoek 9">
            <a:extLst>
              <a:ext uri="{FF2B5EF4-FFF2-40B4-BE49-F238E27FC236}">
                <a16:creationId xmlns:a16="http://schemas.microsoft.com/office/drawing/2014/main" id="{95A709DA-A23D-4C0D-A48A-5A30A52C09BC}"/>
              </a:ext>
            </a:extLst>
          </p:cNvPr>
          <p:cNvSpPr/>
          <p:nvPr/>
        </p:nvSpPr>
        <p:spPr>
          <a:xfrm>
            <a:off x="723856" y="3861048"/>
            <a:ext cx="1759911" cy="216024"/>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hthoek 2">
            <a:extLst>
              <a:ext uri="{FF2B5EF4-FFF2-40B4-BE49-F238E27FC236}">
                <a16:creationId xmlns:a16="http://schemas.microsoft.com/office/drawing/2014/main" id="{A0586F71-B809-459B-8F72-196156BA4DB6}"/>
              </a:ext>
            </a:extLst>
          </p:cNvPr>
          <p:cNvSpPr>
            <a:spLocks noChangeArrowheads="1"/>
          </p:cNvSpPr>
          <p:nvPr/>
        </p:nvSpPr>
        <p:spPr bwMode="auto">
          <a:xfrm>
            <a:off x="586847" y="1012825"/>
            <a:ext cx="7993062"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Résultats</a:t>
            </a:r>
            <a:r>
              <a:rPr lang="nl-BE" altLang="en-US" sz="2000" b="1" dirty="0">
                <a:solidFill>
                  <a:srgbClr val="729BC8"/>
                </a:solidFill>
                <a:latin typeface="Arial" panose="020B0604020202020204" pitchFamily="34" charset="0"/>
              </a:rPr>
              <a:t> 					</a:t>
            </a:r>
            <a:r>
              <a:rPr lang="fr" altLang="en-US" sz="1600" b="1" dirty="0">
                <a:solidFill>
                  <a:srgbClr val="729BC8"/>
                </a:solidFill>
                <a:latin typeface="Arial" panose="020B0604020202020204" pitchFamily="34" charset="0"/>
              </a:rPr>
              <a:t>Infos détaillées</a:t>
            </a:r>
            <a:endParaRPr lang="nl-BE" altLang="en-US" sz="1600" b="1" dirty="0">
              <a:solidFill>
                <a:srgbClr val="729BC8"/>
              </a:solidFill>
              <a:latin typeface="Arial" panose="020B0604020202020204" pitchFamily="34" charset="0"/>
            </a:endParaRPr>
          </a:p>
          <a:p>
            <a:pPr>
              <a:spcBef>
                <a:spcPts val="1800"/>
              </a:spcBef>
              <a:buFontTx/>
              <a:buNone/>
            </a:pPr>
            <a:r>
              <a:rPr lang="fr" altLang="en-US" sz="1400" b="1" i="1" dirty="0">
                <a:solidFill>
                  <a:srgbClr val="575757"/>
                </a:solidFill>
                <a:latin typeface="Arial" panose="020B0604020202020204" pitchFamily="34" charset="0"/>
              </a:rPr>
              <a:t>→ </a:t>
            </a:r>
            <a:r>
              <a:rPr lang="fr" altLang="en-US" sz="1400" b="1" i="1" dirty="0">
                <a:solidFill>
                  <a:schemeClr val="tx1">
                    <a:lumMod val="50000"/>
                    <a:lumOff val="50000"/>
                  </a:schemeClr>
                </a:solidFill>
                <a:latin typeface="Arial" panose="020B0604020202020204" pitchFamily="34" charset="0"/>
              </a:rPr>
              <a:t>statut actuel et modifications à venir</a:t>
            </a:r>
            <a:endParaRPr lang="fr" altLang="en-US" sz="2000" b="1" dirty="0">
              <a:solidFill>
                <a:schemeClr val="tx1">
                  <a:lumMod val="50000"/>
                  <a:lumOff val="50000"/>
                </a:schemeClr>
              </a:solidFill>
              <a:latin typeface="Arial" panose="020B0604020202020204" pitchFamily="34" charset="0"/>
            </a:endParaRPr>
          </a:p>
        </p:txBody>
      </p:sp>
      <p:sp>
        <p:nvSpPr>
          <p:cNvPr id="6" name="Espace réservé du texte 4">
            <a:extLst>
              <a:ext uri="{FF2B5EF4-FFF2-40B4-BE49-F238E27FC236}">
                <a16:creationId xmlns:a16="http://schemas.microsoft.com/office/drawing/2014/main" id="{DB4F89AB-CC14-4DCF-9C28-D1CC378F101F}"/>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700" b="0" dirty="0"/>
              <a:t>Disponibilité des médicaments</a:t>
            </a:r>
          </a:p>
        </p:txBody>
      </p:sp>
      <p:sp>
        <p:nvSpPr>
          <p:cNvPr id="7" name="PIJL-OMHOOG 4">
            <a:extLst>
              <a:ext uri="{FF2B5EF4-FFF2-40B4-BE49-F238E27FC236}">
                <a16:creationId xmlns:a16="http://schemas.microsoft.com/office/drawing/2014/main" id="{8EF82F40-9E2F-4E8C-8FFB-B093F755B502}"/>
              </a:ext>
            </a:extLst>
          </p:cNvPr>
          <p:cNvSpPr/>
          <p:nvPr/>
        </p:nvSpPr>
        <p:spPr>
          <a:xfrm rot="5400000">
            <a:off x="336854" y="3176872"/>
            <a:ext cx="216025" cy="288230"/>
          </a:xfrm>
          <a:prstGeom prst="up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8" name="PIJL-OMHOOG 4">
            <a:extLst>
              <a:ext uri="{FF2B5EF4-FFF2-40B4-BE49-F238E27FC236}">
                <a16:creationId xmlns:a16="http://schemas.microsoft.com/office/drawing/2014/main" id="{08FBC5A0-A4B8-4AA8-A1B2-1E08A8D483AD}"/>
              </a:ext>
            </a:extLst>
          </p:cNvPr>
          <p:cNvSpPr/>
          <p:nvPr/>
        </p:nvSpPr>
        <p:spPr>
          <a:xfrm rot="5400000">
            <a:off x="312040" y="4184986"/>
            <a:ext cx="216025" cy="288230"/>
          </a:xfrm>
          <a:prstGeom prst="up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4" name="Image 3">
            <a:extLst>
              <a:ext uri="{FF2B5EF4-FFF2-40B4-BE49-F238E27FC236}">
                <a16:creationId xmlns:a16="http://schemas.microsoft.com/office/drawing/2014/main" id="{42FB508A-9828-F827-713B-3479DF53475F}"/>
              </a:ext>
            </a:extLst>
          </p:cNvPr>
          <p:cNvPicPr>
            <a:picLocks noChangeAspect="1"/>
          </p:cNvPicPr>
          <p:nvPr/>
        </p:nvPicPr>
        <p:blipFill>
          <a:blip r:embed="rId2"/>
          <a:stretch>
            <a:fillRect/>
          </a:stretch>
        </p:blipFill>
        <p:spPr>
          <a:xfrm>
            <a:off x="827584" y="2091295"/>
            <a:ext cx="7611766" cy="3425939"/>
          </a:xfrm>
          <a:prstGeom prst="rect">
            <a:avLst/>
          </a:prstGeom>
        </p:spPr>
      </p:pic>
    </p:spTree>
    <p:extLst>
      <p:ext uri="{BB962C8B-B14F-4D97-AF65-F5344CB8AC3E}">
        <p14:creationId xmlns:p14="http://schemas.microsoft.com/office/powerpoint/2010/main" val="415484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hthoek 2">
            <a:extLst>
              <a:ext uri="{FF2B5EF4-FFF2-40B4-BE49-F238E27FC236}">
                <a16:creationId xmlns:a16="http://schemas.microsoft.com/office/drawing/2014/main" id="{A0586F71-B809-459B-8F72-196156BA4DB6}"/>
              </a:ext>
            </a:extLst>
          </p:cNvPr>
          <p:cNvSpPr>
            <a:spLocks noChangeArrowheads="1"/>
          </p:cNvSpPr>
          <p:nvPr/>
        </p:nvSpPr>
        <p:spPr bwMode="auto">
          <a:xfrm>
            <a:off x="575469" y="959188"/>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Résultats</a:t>
            </a:r>
            <a:endParaRPr lang="nl-BE" altLang="en-US" sz="2000" b="1" dirty="0">
              <a:solidFill>
                <a:srgbClr val="729BC8"/>
              </a:solidFill>
              <a:latin typeface="Arial" panose="020B0604020202020204" pitchFamily="34" charset="0"/>
            </a:endParaRPr>
          </a:p>
        </p:txBody>
      </p:sp>
      <p:sp>
        <p:nvSpPr>
          <p:cNvPr id="6" name="Espace réservé du texte 4">
            <a:extLst>
              <a:ext uri="{FF2B5EF4-FFF2-40B4-BE49-F238E27FC236}">
                <a16:creationId xmlns:a16="http://schemas.microsoft.com/office/drawing/2014/main" id="{DB4F89AB-CC14-4DCF-9C28-D1CC378F101F}"/>
              </a:ext>
            </a:extLst>
          </p:cNvPr>
          <p:cNvSpPr txBox="1">
            <a:spLocks/>
          </p:cNvSpPr>
          <p:nvPr/>
        </p:nvSpPr>
        <p:spPr bwMode="auto">
          <a:xfrm>
            <a:off x="209028" y="146001"/>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700" b="0" dirty="0"/>
              <a:t>Disponibilité des médicaments</a:t>
            </a:r>
          </a:p>
        </p:txBody>
      </p:sp>
      <p:sp>
        <p:nvSpPr>
          <p:cNvPr id="5" name="Tekstvak 3">
            <a:extLst>
              <a:ext uri="{FF2B5EF4-FFF2-40B4-BE49-F238E27FC236}">
                <a16:creationId xmlns:a16="http://schemas.microsoft.com/office/drawing/2014/main" id="{9D37A7CE-C472-40D8-A1C6-232F1A8BC2AB}"/>
              </a:ext>
            </a:extLst>
          </p:cNvPr>
          <p:cNvSpPr txBox="1">
            <a:spLocks noChangeArrowheads="1"/>
          </p:cNvSpPr>
          <p:nvPr/>
        </p:nvSpPr>
        <p:spPr bwMode="auto">
          <a:xfrm>
            <a:off x="5781256" y="1003886"/>
            <a:ext cx="3131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 altLang="nl-BE" sz="1200" i="1" dirty="0">
                <a:solidFill>
                  <a:srgbClr val="575757"/>
                </a:solidFill>
                <a:latin typeface="Arial" panose="020B0604020202020204" pitchFamily="34" charset="0"/>
              </a:rPr>
              <a:t>Signification de la raison/l’impact </a:t>
            </a:r>
            <a:r>
              <a:rPr lang="fr" altLang="nl-BE" sz="1200" i="1" dirty="0">
                <a:solidFill>
                  <a:srgbClr val="575757"/>
                </a:solidFill>
                <a:cs typeface="Calibri" panose="020F0502020204030204" pitchFamily="34" charset="0"/>
              </a:rPr>
              <a:t>→ faire glisser la souris</a:t>
            </a:r>
            <a:endParaRPr lang="fr" altLang="nl-BE" sz="1200" i="1" dirty="0">
              <a:solidFill>
                <a:srgbClr val="575757"/>
              </a:solidFill>
              <a:latin typeface="Arial" panose="020B0604020202020204" pitchFamily="34" charset="0"/>
            </a:endParaRPr>
          </a:p>
        </p:txBody>
      </p:sp>
      <p:pic>
        <p:nvPicPr>
          <p:cNvPr id="3" name="Image 2">
            <a:extLst>
              <a:ext uri="{FF2B5EF4-FFF2-40B4-BE49-F238E27FC236}">
                <a16:creationId xmlns:a16="http://schemas.microsoft.com/office/drawing/2014/main" id="{6D0DAA7C-8920-AE8C-4414-EA69FD9D2844}"/>
              </a:ext>
            </a:extLst>
          </p:cNvPr>
          <p:cNvPicPr>
            <a:picLocks noChangeAspect="1"/>
          </p:cNvPicPr>
          <p:nvPr/>
        </p:nvPicPr>
        <p:blipFill>
          <a:blip r:embed="rId2"/>
          <a:stretch>
            <a:fillRect/>
          </a:stretch>
        </p:blipFill>
        <p:spPr>
          <a:xfrm>
            <a:off x="382384" y="1562488"/>
            <a:ext cx="8294049" cy="3733024"/>
          </a:xfrm>
          <a:prstGeom prst="rect">
            <a:avLst/>
          </a:prstGeom>
        </p:spPr>
      </p:pic>
      <p:sp>
        <p:nvSpPr>
          <p:cNvPr id="11" name="PIJL-OMHOOG 4">
            <a:extLst>
              <a:ext uri="{FF2B5EF4-FFF2-40B4-BE49-F238E27FC236}">
                <a16:creationId xmlns:a16="http://schemas.microsoft.com/office/drawing/2014/main" id="{B132F0F0-3546-4DAC-B7E7-186EDD72EABA}"/>
              </a:ext>
            </a:extLst>
          </p:cNvPr>
          <p:cNvSpPr/>
          <p:nvPr/>
        </p:nvSpPr>
        <p:spPr>
          <a:xfrm rot="7330072" flipH="1">
            <a:off x="6195597" y="4278678"/>
            <a:ext cx="85104" cy="611126"/>
          </a:xfrm>
          <a:prstGeom prst="up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 name="Rechthoek 3">
            <a:extLst>
              <a:ext uri="{FF2B5EF4-FFF2-40B4-BE49-F238E27FC236}">
                <a16:creationId xmlns:a16="http://schemas.microsoft.com/office/drawing/2014/main" id="{BEC43F44-71DB-40D0-8022-DF277FDB4D42}"/>
              </a:ext>
            </a:extLst>
          </p:cNvPr>
          <p:cNvSpPr/>
          <p:nvPr/>
        </p:nvSpPr>
        <p:spPr>
          <a:xfrm>
            <a:off x="6238149" y="4841468"/>
            <a:ext cx="2297432" cy="1754326"/>
          </a:xfrm>
          <a:prstGeom prst="rect">
            <a:avLst/>
          </a:prstGeom>
          <a:solidFill>
            <a:schemeClr val="bg1"/>
          </a:solidFill>
        </p:spPr>
        <p:txBody>
          <a:bodyPr wrap="square">
            <a:spAutoFit/>
          </a:bodyPr>
          <a:lstStyle/>
          <a:p>
            <a:r>
              <a:rPr lang="nl-BE" sz="1200" i="1" dirty="0" err="1">
                <a:solidFill>
                  <a:srgbClr val="599119"/>
                </a:solidFill>
                <a:latin typeface="-apple-system"/>
              </a:rPr>
              <a:t>Indisponibilité</a:t>
            </a:r>
            <a:r>
              <a:rPr lang="nl-BE" sz="1200" i="1" dirty="0">
                <a:solidFill>
                  <a:srgbClr val="599119"/>
                </a:solidFill>
                <a:latin typeface="-apple-system"/>
              </a:rPr>
              <a:t> de </a:t>
            </a:r>
            <a:r>
              <a:rPr lang="nl-BE" sz="1200" i="1" dirty="0" err="1">
                <a:solidFill>
                  <a:srgbClr val="599119"/>
                </a:solidFill>
                <a:latin typeface="-apple-system"/>
              </a:rPr>
              <a:t>courte</a:t>
            </a:r>
            <a:r>
              <a:rPr lang="nl-BE" sz="1200" i="1" dirty="0">
                <a:solidFill>
                  <a:srgbClr val="599119"/>
                </a:solidFill>
                <a:latin typeface="-apple-system"/>
              </a:rPr>
              <a:t> </a:t>
            </a:r>
            <a:r>
              <a:rPr lang="nl-BE" sz="1200" i="1" dirty="0" err="1">
                <a:solidFill>
                  <a:srgbClr val="599119"/>
                </a:solidFill>
                <a:latin typeface="-apple-system"/>
              </a:rPr>
              <a:t>durée</a:t>
            </a:r>
            <a:endParaRPr lang="nl-BE" sz="1200" dirty="0">
              <a:solidFill>
                <a:srgbClr val="656565"/>
              </a:solidFill>
              <a:latin typeface="-apple-system"/>
            </a:endParaRPr>
          </a:p>
          <a:p>
            <a:endParaRPr lang="fr-FR" sz="1200" dirty="0">
              <a:solidFill>
                <a:schemeClr val="tx1">
                  <a:lumMod val="50000"/>
                  <a:lumOff val="50000"/>
                </a:schemeClr>
              </a:solidFill>
            </a:endParaRPr>
          </a:p>
          <a:p>
            <a:r>
              <a:rPr lang="fr-FR" sz="1200" dirty="0">
                <a:solidFill>
                  <a:schemeClr val="tx1">
                    <a:lumMod val="50000"/>
                    <a:lumOff val="50000"/>
                  </a:schemeClr>
                </a:solidFill>
              </a:rPr>
              <a:t>Indisponibilité présumée inférieure à un mois. Dans les conditions actuelles, les stocks des grossistes et des pharmacies sont normalement suffisants pour répondre à la demande.</a:t>
            </a:r>
            <a:endParaRPr lang="nl-BE" sz="1200" dirty="0">
              <a:solidFill>
                <a:schemeClr val="tx1">
                  <a:lumMod val="50000"/>
                  <a:lumOff val="50000"/>
                </a:schemeClr>
              </a:solidFill>
            </a:endParaRPr>
          </a:p>
        </p:txBody>
      </p:sp>
      <p:sp>
        <p:nvSpPr>
          <p:cNvPr id="9" name="Rechthoek 8">
            <a:extLst>
              <a:ext uri="{FF2B5EF4-FFF2-40B4-BE49-F238E27FC236}">
                <a16:creationId xmlns:a16="http://schemas.microsoft.com/office/drawing/2014/main" id="{02D57D9B-EAFA-46E0-8F2C-09569733B4F9}"/>
              </a:ext>
            </a:extLst>
          </p:cNvPr>
          <p:cNvSpPr/>
          <p:nvPr/>
        </p:nvSpPr>
        <p:spPr>
          <a:xfrm>
            <a:off x="6238149" y="4841468"/>
            <a:ext cx="2218177" cy="1754326"/>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 name="Rechthoek 1">
            <a:extLst>
              <a:ext uri="{FF2B5EF4-FFF2-40B4-BE49-F238E27FC236}">
                <a16:creationId xmlns:a16="http://schemas.microsoft.com/office/drawing/2014/main" id="{60888BEC-C9BF-4DF0-8212-3565A9AD385E}"/>
              </a:ext>
            </a:extLst>
          </p:cNvPr>
          <p:cNvSpPr/>
          <p:nvPr/>
        </p:nvSpPr>
        <p:spPr>
          <a:xfrm>
            <a:off x="2379536" y="2011738"/>
            <a:ext cx="3240360" cy="1938992"/>
          </a:xfrm>
          <a:prstGeom prst="rect">
            <a:avLst/>
          </a:prstGeom>
          <a:solidFill>
            <a:schemeClr val="bg1"/>
          </a:solidFill>
        </p:spPr>
        <p:txBody>
          <a:bodyPr wrap="square">
            <a:spAutoFit/>
          </a:bodyPr>
          <a:lstStyle/>
          <a:p>
            <a:r>
              <a:rPr lang="fr-FR" sz="1200" dirty="0">
                <a:solidFill>
                  <a:schemeClr val="tx1">
                    <a:lumMod val="50000"/>
                    <a:lumOff val="50000"/>
                  </a:schemeClr>
                </a:solidFill>
              </a:rPr>
              <a:t>La fabrication d’un médicament comporte plusieurs étapes, dont chacune est soumise à des contrôles stricts et dont aucune ne peut être omise. Si des problèmes sont détectés lors de ces contrôles, une enquête sera immédiatement ouverte. S’il est impossible de résoudre ces problèmes immédiatement, le fabricant devra suspendre temporairement la production du médicament afin de garantir la qualité de ce médicament.</a:t>
            </a:r>
            <a:endParaRPr lang="nl-BE" sz="1200" dirty="0">
              <a:solidFill>
                <a:schemeClr val="tx1">
                  <a:lumMod val="50000"/>
                  <a:lumOff val="50000"/>
                </a:schemeClr>
              </a:solidFill>
            </a:endParaRPr>
          </a:p>
        </p:txBody>
      </p:sp>
      <p:sp>
        <p:nvSpPr>
          <p:cNvPr id="8" name="Rechthoek 7">
            <a:extLst>
              <a:ext uri="{FF2B5EF4-FFF2-40B4-BE49-F238E27FC236}">
                <a16:creationId xmlns:a16="http://schemas.microsoft.com/office/drawing/2014/main" id="{F879BCE5-B485-4F48-A895-A85ABB912CCE}"/>
              </a:ext>
            </a:extLst>
          </p:cNvPr>
          <p:cNvSpPr/>
          <p:nvPr/>
        </p:nvSpPr>
        <p:spPr>
          <a:xfrm>
            <a:off x="2353007" y="1916832"/>
            <a:ext cx="3371121" cy="203389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 name="PIJL-OMHOOG 4">
            <a:extLst>
              <a:ext uri="{FF2B5EF4-FFF2-40B4-BE49-F238E27FC236}">
                <a16:creationId xmlns:a16="http://schemas.microsoft.com/office/drawing/2014/main" id="{B079716D-3725-4793-B011-1052174FBEB5}"/>
              </a:ext>
            </a:extLst>
          </p:cNvPr>
          <p:cNvSpPr/>
          <p:nvPr/>
        </p:nvSpPr>
        <p:spPr>
          <a:xfrm rot="3245750" flipH="1">
            <a:off x="2023614" y="3844918"/>
            <a:ext cx="98380" cy="560604"/>
          </a:xfrm>
          <a:prstGeom prst="up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extLst>
      <p:ext uri="{BB962C8B-B14F-4D97-AF65-F5344CB8AC3E}">
        <p14:creationId xmlns:p14="http://schemas.microsoft.com/office/powerpoint/2010/main" val="1840920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hthoek 2">
            <a:extLst>
              <a:ext uri="{FF2B5EF4-FFF2-40B4-BE49-F238E27FC236}">
                <a16:creationId xmlns:a16="http://schemas.microsoft.com/office/drawing/2014/main" id="{BA41025F-BEB9-4CC5-AF1C-8786490D3EBC}"/>
              </a:ext>
            </a:extLst>
          </p:cNvPr>
          <p:cNvSpPr>
            <a:spLocks noChangeArrowheads="1"/>
          </p:cNvSpPr>
          <p:nvPr/>
        </p:nvSpPr>
        <p:spPr bwMode="auto">
          <a:xfrm>
            <a:off x="608127" y="975456"/>
            <a:ext cx="5311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FR" altLang="en-US" sz="2000" b="1" dirty="0">
                <a:solidFill>
                  <a:srgbClr val="729BC8"/>
                </a:solidFill>
                <a:latin typeface="Arial" panose="020B0604020202020204" pitchFamily="34" charset="0"/>
              </a:rPr>
              <a:t>Listes disponibles pour le téléchargement</a:t>
            </a:r>
            <a:endParaRPr lang="nl-BE" altLang="en-US" sz="2000" b="1" dirty="0">
              <a:solidFill>
                <a:srgbClr val="729BC8"/>
              </a:solidFill>
              <a:latin typeface="Arial" panose="020B0604020202020204" pitchFamily="34" charset="0"/>
            </a:endParaRPr>
          </a:p>
        </p:txBody>
      </p:sp>
      <p:sp>
        <p:nvSpPr>
          <p:cNvPr id="27652" name="Espace réservé du texte 3">
            <a:extLst>
              <a:ext uri="{FF2B5EF4-FFF2-40B4-BE49-F238E27FC236}">
                <a16:creationId xmlns:a16="http://schemas.microsoft.com/office/drawing/2014/main" id="{D7A27E2F-D8A3-49B9-825D-A2A71C81BA45}"/>
              </a:ext>
            </a:extLst>
          </p:cNvPr>
          <p:cNvSpPr>
            <a:spLocks noGrp="1"/>
          </p:cNvSpPr>
          <p:nvPr>
            <p:ph type="body" sz="quarter" idx="14"/>
          </p:nvPr>
        </p:nvSpPr>
        <p:spPr>
          <a:xfrm>
            <a:off x="683568" y="1375566"/>
            <a:ext cx="8037497" cy="4643437"/>
          </a:xfrm>
        </p:spPr>
        <p:txBody>
          <a:bodyPr/>
          <a:lstStyle/>
          <a:p>
            <a:pPr marL="285750" indent="-285750">
              <a:buFont typeface="Wingdings" panose="05000000000000000000" pitchFamily="2" charset="2"/>
              <a:buChar char="§"/>
            </a:pPr>
            <a:r>
              <a:rPr lang="fr-FR" altLang="en-US" sz="1300" dirty="0">
                <a:solidFill>
                  <a:srgbClr val="729BC8"/>
                </a:solidFill>
                <a:cs typeface="Calibri" panose="020F0502020204030204" pitchFamily="34" charset="0"/>
              </a:rPr>
              <a:t>Liste complète des médicaments à usage humain et vétérinaire</a:t>
            </a:r>
          </a:p>
          <a:p>
            <a:pPr marL="285750" indent="-285750">
              <a:buFont typeface="Wingdings" panose="05000000000000000000" pitchFamily="2" charset="2"/>
              <a:buChar char="§"/>
            </a:pPr>
            <a:r>
              <a:rPr lang="fr-FR" altLang="en-US" sz="1300" dirty="0">
                <a:solidFill>
                  <a:srgbClr val="729BC8"/>
                </a:solidFill>
                <a:cs typeface="Calibri" panose="020F0502020204030204" pitchFamily="34" charset="0"/>
              </a:rPr>
              <a:t>Liste complète des médicaments à usage humain</a:t>
            </a:r>
          </a:p>
          <a:p>
            <a:pPr marL="285750" indent="-285750">
              <a:buFont typeface="Wingdings" panose="05000000000000000000" pitchFamily="2" charset="2"/>
              <a:buChar char="§"/>
            </a:pPr>
            <a:r>
              <a:rPr lang="fr-FR" altLang="en-US" sz="1300" dirty="0">
                <a:solidFill>
                  <a:srgbClr val="729BC8"/>
                </a:solidFill>
                <a:cs typeface="Calibri" panose="020F0502020204030204" pitchFamily="34" charset="0"/>
              </a:rPr>
              <a:t>Liste complète des médicaments à usage vétérinaire</a:t>
            </a:r>
            <a:endParaRPr lang="nl-BE" altLang="en-US" sz="1400" dirty="0">
              <a:cs typeface="Calibri" panose="020F0502020204030204" pitchFamily="34" charset="0"/>
            </a:endParaRPr>
          </a:p>
          <a:p>
            <a:endParaRPr lang="nl-BE" altLang="en-US" sz="1400" dirty="0">
              <a:cs typeface="Calibri" panose="020F0502020204030204" pitchFamily="34" charset="0"/>
            </a:endParaRPr>
          </a:p>
          <a:p>
            <a:r>
              <a:rPr lang="fr-FR" altLang="en-US" sz="1200" dirty="0">
                <a:cs typeface="Calibri" panose="020F0502020204030204" pitchFamily="34" charset="0"/>
              </a:rPr>
              <a:t>Listes disponibles </a:t>
            </a:r>
            <a:r>
              <a:rPr lang="fr-FR" altLang="en-US" sz="1200" b="1" dirty="0">
                <a:cs typeface="Calibri" panose="020F0502020204030204" pitchFamily="34" charset="0"/>
              </a:rPr>
              <a:t>au bas de l'écran de recherche de chaque section</a:t>
            </a:r>
            <a:endParaRPr lang="nl-BE" altLang="en-US" sz="1200" b="1" dirty="0">
              <a:cs typeface="Calibri" panose="020F0502020204030204" pitchFamily="34" charset="0"/>
            </a:endParaRPr>
          </a:p>
          <a:p>
            <a:endParaRPr lang="nl-BE" altLang="en-US" sz="1200" dirty="0">
              <a:cs typeface="Calibri" panose="020F0502020204030204" pitchFamily="34" charset="0"/>
            </a:endParaRPr>
          </a:p>
          <a:p>
            <a:endParaRPr lang="nl-BE" altLang="en-US" sz="1200" dirty="0">
              <a:cs typeface="Calibri" panose="020F0502020204030204" pitchFamily="34" charset="0"/>
            </a:endParaRPr>
          </a:p>
          <a:p>
            <a:endParaRPr lang="nl-BE" altLang="en-US" sz="1200" dirty="0">
              <a:cs typeface="Calibri" panose="020F0502020204030204" pitchFamily="34" charset="0"/>
            </a:endParaRPr>
          </a:p>
          <a:p>
            <a:endParaRPr lang="nl-BE" altLang="en-US" sz="1200" dirty="0">
              <a:cs typeface="Calibri" panose="020F0502020204030204" pitchFamily="34" charset="0"/>
            </a:endParaRPr>
          </a:p>
          <a:p>
            <a:endParaRPr lang="nl-BE" altLang="en-US" sz="1200" dirty="0">
              <a:cs typeface="Calibri" panose="020F0502020204030204" pitchFamily="34" charset="0"/>
            </a:endParaRPr>
          </a:p>
          <a:p>
            <a:endParaRPr lang="nl-BE" altLang="en-US" sz="1200" dirty="0">
              <a:cs typeface="Calibri" panose="020F0502020204030204" pitchFamily="34" charset="0"/>
            </a:endParaRPr>
          </a:p>
          <a:p>
            <a:endParaRPr lang="nl-BE" altLang="en-US" sz="1200" dirty="0">
              <a:cs typeface="Calibri" panose="020F0502020204030204" pitchFamily="34" charset="0"/>
            </a:endParaRPr>
          </a:p>
          <a:p>
            <a:endParaRPr lang="nl-BE" altLang="en-US" sz="1200" dirty="0">
              <a:cs typeface="Calibri" panose="020F0502020204030204" pitchFamily="34" charset="0"/>
            </a:endParaRPr>
          </a:p>
          <a:p>
            <a:endParaRPr lang="fr-FR" altLang="en-US" sz="1200" dirty="0">
              <a:cs typeface="Calibri" panose="020F0502020204030204" pitchFamily="34" charset="0"/>
            </a:endParaRPr>
          </a:p>
          <a:p>
            <a:endParaRPr lang="fr-FR" altLang="en-US" sz="1200" dirty="0">
              <a:cs typeface="Calibri" panose="020F0502020204030204" pitchFamily="34" charset="0"/>
            </a:endParaRPr>
          </a:p>
          <a:p>
            <a:r>
              <a:rPr lang="fr-FR" altLang="en-US" sz="1200" dirty="0">
                <a:cs typeface="Calibri" panose="020F0502020204030204" pitchFamily="34" charset="0"/>
              </a:rPr>
              <a:t>Listes disponibles sous forme d'un </a:t>
            </a:r>
            <a:r>
              <a:rPr lang="fr-FR" altLang="en-US" sz="1200" b="1" dirty="0">
                <a:cs typeface="Calibri" panose="020F0502020204030204" pitchFamily="34" charset="0"/>
              </a:rPr>
              <a:t>fichier Excel </a:t>
            </a:r>
            <a:r>
              <a:rPr lang="fr-FR" altLang="en-US" sz="1200" dirty="0">
                <a:cs typeface="Calibri" panose="020F0502020204030204" pitchFamily="34" charset="0"/>
              </a:rPr>
              <a:t>dans lequel il est possible d'effectuer des recherches</a:t>
            </a:r>
            <a:endParaRPr lang="nl-BE" altLang="en-US" sz="1200" dirty="0">
              <a:cs typeface="Calibri" panose="020F0502020204030204" pitchFamily="34" charset="0"/>
            </a:endParaRPr>
          </a:p>
          <a:p>
            <a:r>
              <a:rPr lang="nl-BE" altLang="en-US" sz="1200" dirty="0">
                <a:cs typeface="Calibri" panose="020F0502020204030204" pitchFamily="34" charset="0"/>
              </a:rPr>
              <a:t> </a:t>
            </a:r>
          </a:p>
          <a:p>
            <a:endParaRPr lang="nl-BE" altLang="en-US" sz="1800" dirty="0">
              <a:cs typeface="Calibri" panose="020F0502020204030204" pitchFamily="34" charset="0"/>
            </a:endParaRPr>
          </a:p>
          <a:p>
            <a:r>
              <a:rPr lang="nl-BE" altLang="nl-BE" dirty="0">
                <a:cs typeface="Calibri" panose="020F0502020204030204" pitchFamily="34" charset="0"/>
              </a:rPr>
              <a:t> </a:t>
            </a:r>
          </a:p>
          <a:p>
            <a:endParaRPr lang="en-GB" altLang="en-US" dirty="0">
              <a:cs typeface="Calibri" panose="020F0502020204030204" pitchFamily="34" charset="0"/>
            </a:endParaRPr>
          </a:p>
        </p:txBody>
      </p:sp>
      <p:sp>
        <p:nvSpPr>
          <p:cNvPr id="6" name="Tekstvak 5">
            <a:extLst>
              <a:ext uri="{FF2B5EF4-FFF2-40B4-BE49-F238E27FC236}">
                <a16:creationId xmlns:a16="http://schemas.microsoft.com/office/drawing/2014/main" id="{41D39D98-43EF-43CE-BA62-483E33C3E929}"/>
              </a:ext>
            </a:extLst>
          </p:cNvPr>
          <p:cNvSpPr txBox="1"/>
          <p:nvPr/>
        </p:nvSpPr>
        <p:spPr>
          <a:xfrm>
            <a:off x="3562768" y="3828544"/>
            <a:ext cx="3095232" cy="261610"/>
          </a:xfrm>
          <a:prstGeom prst="rect">
            <a:avLst/>
          </a:prstGeom>
          <a:noFill/>
        </p:spPr>
        <p:txBody>
          <a:bodyPr wrap="square" rtlCol="0">
            <a:spAutoFit/>
          </a:bodyPr>
          <a:lstStyle/>
          <a:p>
            <a:r>
              <a:rPr lang="nl-BE" sz="1100" dirty="0">
                <a:solidFill>
                  <a:schemeClr val="tx1">
                    <a:lumMod val="50000"/>
                    <a:lumOff val="50000"/>
                  </a:schemeClr>
                </a:solidFill>
              </a:rPr>
              <a:t>(…)</a:t>
            </a:r>
          </a:p>
        </p:txBody>
      </p:sp>
      <p:sp>
        <p:nvSpPr>
          <p:cNvPr id="13" name="Pijl: rechts 12">
            <a:extLst>
              <a:ext uri="{FF2B5EF4-FFF2-40B4-BE49-F238E27FC236}">
                <a16:creationId xmlns:a16="http://schemas.microsoft.com/office/drawing/2014/main" id="{4F565D66-3C23-422D-9214-B624EE667875}"/>
              </a:ext>
            </a:extLst>
          </p:cNvPr>
          <p:cNvSpPr/>
          <p:nvPr/>
        </p:nvSpPr>
        <p:spPr>
          <a:xfrm>
            <a:off x="1232985" y="4433572"/>
            <a:ext cx="216024" cy="144016"/>
          </a:xfrm>
          <a:prstGeom prst="right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Espace réservé du texte 4">
            <a:extLst>
              <a:ext uri="{FF2B5EF4-FFF2-40B4-BE49-F238E27FC236}">
                <a16:creationId xmlns:a16="http://schemas.microsoft.com/office/drawing/2014/main" id="{D99B5673-BA11-467A-ACA1-90B12EB2DF82}"/>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700" b="0" dirty="0"/>
              <a:t>Disponibilité des médicaments</a:t>
            </a:r>
          </a:p>
        </p:txBody>
      </p:sp>
      <p:pic>
        <p:nvPicPr>
          <p:cNvPr id="7" name="Image 6">
            <a:extLst>
              <a:ext uri="{FF2B5EF4-FFF2-40B4-BE49-F238E27FC236}">
                <a16:creationId xmlns:a16="http://schemas.microsoft.com/office/drawing/2014/main" id="{0F4DA972-D815-E0D1-5E88-F5669CE306C1}"/>
              </a:ext>
            </a:extLst>
          </p:cNvPr>
          <p:cNvPicPr>
            <a:picLocks noChangeAspect="1"/>
          </p:cNvPicPr>
          <p:nvPr/>
        </p:nvPicPr>
        <p:blipFill>
          <a:blip r:embed="rId2"/>
          <a:stretch>
            <a:fillRect/>
          </a:stretch>
        </p:blipFill>
        <p:spPr>
          <a:xfrm>
            <a:off x="1499703" y="2608057"/>
            <a:ext cx="4948928" cy="1569546"/>
          </a:xfrm>
          <a:prstGeom prst="rect">
            <a:avLst/>
          </a:prstGeom>
        </p:spPr>
      </p:pic>
      <p:pic>
        <p:nvPicPr>
          <p:cNvPr id="9" name="Image 8">
            <a:extLst>
              <a:ext uri="{FF2B5EF4-FFF2-40B4-BE49-F238E27FC236}">
                <a16:creationId xmlns:a16="http://schemas.microsoft.com/office/drawing/2014/main" id="{93836A1E-F6CC-03F9-FD6E-CE6290412E52}"/>
              </a:ext>
            </a:extLst>
          </p:cNvPr>
          <p:cNvPicPr>
            <a:picLocks noChangeAspect="1"/>
          </p:cNvPicPr>
          <p:nvPr/>
        </p:nvPicPr>
        <p:blipFill>
          <a:blip r:embed="rId3"/>
          <a:stretch>
            <a:fillRect/>
          </a:stretch>
        </p:blipFill>
        <p:spPr>
          <a:xfrm>
            <a:off x="1505487" y="4273517"/>
            <a:ext cx="2857500" cy="428625"/>
          </a:xfrm>
          <a:prstGeom prst="rect">
            <a:avLst/>
          </a:prstGeom>
        </p:spPr>
      </p:pic>
      <p:pic>
        <p:nvPicPr>
          <p:cNvPr id="12" name="Image 11">
            <a:extLst>
              <a:ext uri="{FF2B5EF4-FFF2-40B4-BE49-F238E27FC236}">
                <a16:creationId xmlns:a16="http://schemas.microsoft.com/office/drawing/2014/main" id="{E628B886-3E65-FFB2-FFD1-A29334D19CB0}"/>
              </a:ext>
            </a:extLst>
          </p:cNvPr>
          <p:cNvPicPr>
            <a:picLocks noChangeAspect="1"/>
          </p:cNvPicPr>
          <p:nvPr/>
        </p:nvPicPr>
        <p:blipFill>
          <a:blip r:embed="rId4"/>
          <a:stretch>
            <a:fillRect/>
          </a:stretch>
        </p:blipFill>
        <p:spPr>
          <a:xfrm>
            <a:off x="204618" y="5069266"/>
            <a:ext cx="8734764" cy="826336"/>
          </a:xfrm>
          <a:prstGeom prst="rect">
            <a:avLst/>
          </a:prstGeom>
        </p:spPr>
      </p:pic>
    </p:spTree>
    <p:extLst>
      <p:ext uri="{BB962C8B-B14F-4D97-AF65-F5344CB8AC3E}">
        <p14:creationId xmlns:p14="http://schemas.microsoft.com/office/powerpoint/2010/main" val="3017905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texte 4">
            <a:extLst>
              <a:ext uri="{FF2B5EF4-FFF2-40B4-BE49-F238E27FC236}">
                <a16:creationId xmlns:a16="http://schemas.microsoft.com/office/drawing/2014/main" id="{7EEB8AC1-95B4-40FC-9F84-ECDF2C0E7906}"/>
              </a:ext>
            </a:extLst>
          </p:cNvPr>
          <p:cNvSpPr>
            <a:spLocks noGrp="1"/>
          </p:cNvSpPr>
          <p:nvPr>
            <p:ph type="body" sz="quarter" idx="15"/>
          </p:nvPr>
        </p:nvSpPr>
        <p:spPr>
          <a:xfrm>
            <a:off x="179388" y="234950"/>
            <a:ext cx="8640762" cy="777875"/>
          </a:xfrm>
        </p:spPr>
        <p:txBody>
          <a:bodyPr/>
          <a:lstStyle/>
          <a:p>
            <a:r>
              <a:rPr lang="nl-BE" altLang="en-US" dirty="0"/>
              <a:t>2. Public 				    </a:t>
            </a:r>
            <a:r>
              <a:rPr lang="fr" altLang="en-US" sz="1700" b="0" dirty="0"/>
              <a:t>Disponibilité des médicaments</a:t>
            </a:r>
          </a:p>
        </p:txBody>
      </p:sp>
      <p:sp>
        <p:nvSpPr>
          <p:cNvPr id="19459" name="Rechthoek 2">
            <a:extLst>
              <a:ext uri="{FF2B5EF4-FFF2-40B4-BE49-F238E27FC236}">
                <a16:creationId xmlns:a16="http://schemas.microsoft.com/office/drawing/2014/main" id="{F416F45B-30D5-4581-A314-F1B53A975F20}"/>
              </a:ext>
            </a:extLst>
          </p:cNvPr>
          <p:cNvSpPr>
            <a:spLocks noChangeArrowheads="1"/>
          </p:cNvSpPr>
          <p:nvPr/>
        </p:nvSpPr>
        <p:spPr bwMode="auto">
          <a:xfrm>
            <a:off x="585272" y="1874122"/>
            <a:ext cx="83792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Comment</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puis-je</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être</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informé</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s’il</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y a du nouveau quant à la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disponibilité</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d’un</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médicament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ou</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d’un</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groupe</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de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médicaments</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 </a:t>
            </a:r>
            <a:r>
              <a:rPr lang="nl-BE" altLang="en-US" sz="1600" b="1" dirty="0" err="1">
                <a:solidFill>
                  <a:srgbClr val="729BC8"/>
                </a:solidFill>
                <a:latin typeface="Verdana" panose="020B0604030504040204" pitchFamily="34" charset="0"/>
                <a:ea typeface="Verdana" panose="020B0604030504040204" pitchFamily="34" charset="0"/>
                <a:cs typeface="Verdana" panose="020B0604030504040204" pitchFamily="34" charset="0"/>
              </a:rPr>
              <a:t>spécifiques</a:t>
            </a:r>
            <a:r>
              <a:rPr lang="nl-BE" altLang="en-US" sz="1600" b="1" dirty="0">
                <a:solidFill>
                  <a:srgbClr val="729BC8"/>
                </a:solidFill>
                <a:latin typeface="Verdana" panose="020B0604030504040204" pitchFamily="34" charset="0"/>
                <a:ea typeface="Verdana" panose="020B0604030504040204" pitchFamily="34" charset="0"/>
                <a:cs typeface="Verdana" panose="020B0604030504040204" pitchFamily="34" charset="0"/>
              </a:rPr>
              <a:t>?</a:t>
            </a:r>
          </a:p>
        </p:txBody>
      </p:sp>
      <p:sp>
        <p:nvSpPr>
          <p:cNvPr id="3" name="Rechthoek 2">
            <a:extLst>
              <a:ext uri="{FF2B5EF4-FFF2-40B4-BE49-F238E27FC236}">
                <a16:creationId xmlns:a16="http://schemas.microsoft.com/office/drawing/2014/main" id="{BDED471E-D0C1-4486-AA6F-64A536A06423}"/>
              </a:ext>
            </a:extLst>
          </p:cNvPr>
          <p:cNvSpPr/>
          <p:nvPr/>
        </p:nvSpPr>
        <p:spPr>
          <a:xfrm>
            <a:off x="585272" y="2932935"/>
            <a:ext cx="7947168" cy="2893100"/>
          </a:xfrm>
          <a:prstGeom prst="rect">
            <a:avLst/>
          </a:prstGeom>
        </p:spPr>
        <p:txBody>
          <a:bodyPr wrap="square">
            <a:spAutoFit/>
          </a:bodyPr>
          <a:lstStyle/>
          <a:p>
            <a: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Vous pouvez en être averti </a:t>
            </a:r>
            <a:r>
              <a:rPr lang="nl-BE" altLang="en-US" sz="14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s’il</a:t>
            </a:r>
            <a:r>
              <a:rPr lang="nl-BE" alt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y a du nouveau quant à la </a:t>
            </a:r>
            <a:r>
              <a:rPr lang="nl-BE" altLang="en-US" sz="14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disponibilité</a:t>
            </a:r>
            <a:r>
              <a:rPr lang="nl-BE" alt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nl-BE" altLang="en-US" sz="14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d’un</a:t>
            </a:r>
            <a:r>
              <a:rPr lang="nl-BE" alt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nl-BE" altLang="en-US"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médicament</a:t>
            </a:r>
            <a:r>
              <a:rPr lang="nl-BE" alt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nl-BE" altLang="en-US" sz="14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ou</a:t>
            </a:r>
            <a:r>
              <a:rPr lang="nl-BE" alt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nl-BE" altLang="en-US" sz="14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d’un</a:t>
            </a:r>
            <a:r>
              <a:rPr lang="nl-BE" alt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nl-BE" altLang="en-US" sz="1400" b="1"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groupe</a:t>
            </a:r>
            <a:r>
              <a:rPr lang="nl-BE" altLang="en-US"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de </a:t>
            </a:r>
            <a:r>
              <a:rPr lang="nl-BE" altLang="en-US" sz="1400" b="1"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médicaments</a:t>
            </a:r>
            <a:r>
              <a:rPr lang="fr-FR"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en cliquant sur « Tenez-moi informé ». Lorsque vous effectuez une recherche, vous pouvez cliquer sur                                                    « Tenez-moi informé pour cette recherche ».</a:t>
            </a:r>
            <a:b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br>
            <a:b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br>
            <a: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Une fois votre adresse électronique entrée, vous serez averti par e-mail lorsque : </a:t>
            </a:r>
          </a:p>
          <a:p>
            <a:pPr marL="285750" indent="-285750">
              <a:buFont typeface="Wingdings" panose="05000000000000000000" pitchFamily="2" charset="2"/>
              <a:buChar char="§"/>
            </a:pPr>
            <a: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Le médicament est temporairement indisponible ;</a:t>
            </a:r>
          </a:p>
          <a:p>
            <a:pPr marL="285750" indent="-285750">
              <a:buFont typeface="Wingdings" panose="05000000000000000000" pitchFamily="2" charset="2"/>
              <a:buChar char="§"/>
            </a:pPr>
            <a: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Le médicament est à nouveau disponible ;</a:t>
            </a:r>
          </a:p>
          <a:p>
            <a:pPr marL="285750" indent="-285750">
              <a:buFont typeface="Wingdings" panose="05000000000000000000" pitchFamily="2" charset="2"/>
              <a:buChar char="§"/>
            </a:pPr>
            <a: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L’indisponibilité temporaire est prolongée ;</a:t>
            </a:r>
          </a:p>
          <a:p>
            <a:pPr marL="285750" indent="-285750">
              <a:buFont typeface="Wingdings" panose="05000000000000000000" pitchFamily="2" charset="2"/>
              <a:buChar char="§"/>
            </a:pPr>
            <a: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La commercialisation est arrêtée ;</a:t>
            </a:r>
          </a:p>
          <a:p>
            <a:pPr marL="285750" indent="-285750">
              <a:buFont typeface="Wingdings" panose="05000000000000000000" pitchFamily="2" charset="2"/>
              <a:buChar char="§"/>
            </a:pPr>
            <a: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L’arrêt de la commercialisation est annulé ou reporté;</a:t>
            </a:r>
          </a:p>
          <a:p>
            <a:pPr marL="285750" indent="-285750">
              <a:buFont typeface="Wingdings" panose="05000000000000000000" pitchFamily="2" charset="2"/>
              <a:buChar char="§"/>
            </a:pPr>
            <a:r>
              <a:rPr lang="fr-FR"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La commercialisation débute.</a:t>
            </a:r>
          </a:p>
          <a:p>
            <a:pPr marL="285750" indent="-285750">
              <a:buFont typeface="Wingdings" panose="05000000000000000000" pitchFamily="2" charset="2"/>
              <a:buChar char="§"/>
            </a:pPr>
            <a:endParaRPr lang="nl-BE" sz="14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2">
            <a:extLst>
              <a:ext uri="{FF2B5EF4-FFF2-40B4-BE49-F238E27FC236}">
                <a16:creationId xmlns:a16="http://schemas.microsoft.com/office/drawing/2014/main" id="{3415C8D2-7807-4191-ACDE-E32DAA115871}"/>
              </a:ext>
            </a:extLst>
          </p:cNvPr>
          <p:cNvSpPr>
            <a:spLocks noChangeArrowheads="1"/>
          </p:cNvSpPr>
          <p:nvPr/>
        </p:nvSpPr>
        <p:spPr bwMode="auto">
          <a:xfrm>
            <a:off x="585272" y="1246196"/>
            <a:ext cx="24434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Tenez-moi informé</a:t>
            </a:r>
          </a:p>
        </p:txBody>
      </p:sp>
    </p:spTree>
    <p:extLst>
      <p:ext uri="{BB962C8B-B14F-4D97-AF65-F5344CB8AC3E}">
        <p14:creationId xmlns:p14="http://schemas.microsoft.com/office/powerpoint/2010/main" val="793944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EC8577C-EAF5-4E52-742B-9B816F6A47AA}"/>
              </a:ext>
            </a:extLst>
          </p:cNvPr>
          <p:cNvPicPr>
            <a:picLocks noChangeAspect="1"/>
          </p:cNvPicPr>
          <p:nvPr/>
        </p:nvPicPr>
        <p:blipFill>
          <a:blip r:embed="rId2"/>
          <a:stretch>
            <a:fillRect/>
          </a:stretch>
        </p:blipFill>
        <p:spPr>
          <a:xfrm>
            <a:off x="399818" y="1974338"/>
            <a:ext cx="8244408" cy="3142755"/>
          </a:xfrm>
          <a:prstGeom prst="rect">
            <a:avLst/>
          </a:prstGeom>
        </p:spPr>
      </p:pic>
      <p:sp>
        <p:nvSpPr>
          <p:cNvPr id="28675" name="Rechthoek 2">
            <a:extLst>
              <a:ext uri="{FF2B5EF4-FFF2-40B4-BE49-F238E27FC236}">
                <a16:creationId xmlns:a16="http://schemas.microsoft.com/office/drawing/2014/main" id="{0352FCC9-7CEB-4E2A-8F20-68A842810809}"/>
              </a:ext>
            </a:extLst>
          </p:cNvPr>
          <p:cNvSpPr>
            <a:spLocks noChangeArrowheads="1"/>
          </p:cNvSpPr>
          <p:nvPr/>
        </p:nvSpPr>
        <p:spPr bwMode="auto">
          <a:xfrm>
            <a:off x="395536" y="1412776"/>
            <a:ext cx="494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Tenez-moi informé → </a:t>
            </a:r>
            <a:r>
              <a:rPr lang="fr" altLang="en-US" sz="2000" b="1" i="1" dirty="0">
                <a:solidFill>
                  <a:srgbClr val="729BC8"/>
                </a:solidFill>
                <a:latin typeface="Arial" panose="020B0604020202020204" pitchFamily="34" charset="0"/>
              </a:rPr>
              <a:t>mon médicament</a:t>
            </a:r>
            <a:endParaRPr lang="fr" altLang="en-US" sz="2000" b="1" dirty="0">
              <a:solidFill>
                <a:srgbClr val="729BC8"/>
              </a:solidFill>
              <a:latin typeface="Arial" panose="020B0604020202020204" pitchFamily="34" charset="0"/>
            </a:endParaRPr>
          </a:p>
        </p:txBody>
      </p:sp>
      <p:sp>
        <p:nvSpPr>
          <p:cNvPr id="6" name="PIJL-OMLAAG 5">
            <a:extLst>
              <a:ext uri="{FF2B5EF4-FFF2-40B4-BE49-F238E27FC236}">
                <a16:creationId xmlns:a16="http://schemas.microsoft.com/office/drawing/2014/main" id="{B9156A4A-D690-4FD6-83C4-93F22DF77AE8}"/>
              </a:ext>
            </a:extLst>
          </p:cNvPr>
          <p:cNvSpPr/>
          <p:nvPr/>
        </p:nvSpPr>
        <p:spPr>
          <a:xfrm rot="16200000">
            <a:off x="6495320" y="3909124"/>
            <a:ext cx="216024" cy="467684"/>
          </a:xfrm>
          <a:prstGeom prst="down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p>
        </p:txBody>
      </p:sp>
      <p:sp>
        <p:nvSpPr>
          <p:cNvPr id="7" name="Rechthoek 6">
            <a:extLst>
              <a:ext uri="{FF2B5EF4-FFF2-40B4-BE49-F238E27FC236}">
                <a16:creationId xmlns:a16="http://schemas.microsoft.com/office/drawing/2014/main" id="{0D3EB49C-4AD3-49D2-BD09-A795419BD6BC}"/>
              </a:ext>
            </a:extLst>
          </p:cNvPr>
          <p:cNvSpPr/>
          <p:nvPr/>
        </p:nvSpPr>
        <p:spPr>
          <a:xfrm>
            <a:off x="7092976" y="3223411"/>
            <a:ext cx="1295448" cy="2055134"/>
          </a:xfrm>
          <a:prstGeom prst="rect">
            <a:avLst/>
          </a:prstGeom>
          <a:noFill/>
          <a:ln w="6032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8" name="Espace réservé du texte 4">
            <a:extLst>
              <a:ext uri="{FF2B5EF4-FFF2-40B4-BE49-F238E27FC236}">
                <a16:creationId xmlns:a16="http://schemas.microsoft.com/office/drawing/2014/main" id="{9064DFC3-6D93-456B-BA3B-31C1CD222748}"/>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700" b="0" dirty="0"/>
              <a:t>Disponibilité des médicaments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texte 2">
            <a:extLst>
              <a:ext uri="{FF2B5EF4-FFF2-40B4-BE49-F238E27FC236}">
                <a16:creationId xmlns:a16="http://schemas.microsoft.com/office/drawing/2014/main" id="{43D80CFD-CAB2-4FA2-A8A5-3E24FF4FCDF6}"/>
              </a:ext>
            </a:extLst>
          </p:cNvPr>
          <p:cNvSpPr>
            <a:spLocks noGrp="1"/>
          </p:cNvSpPr>
          <p:nvPr>
            <p:ph type="body" sz="quarter" idx="13"/>
          </p:nvPr>
        </p:nvSpPr>
        <p:spPr>
          <a:xfrm>
            <a:off x="1258888" y="1412875"/>
            <a:ext cx="6265862" cy="576263"/>
          </a:xfrm>
        </p:spPr>
        <p:txBody>
          <a:bodyPr/>
          <a:lstStyle/>
          <a:p>
            <a:pPr marL="457200" indent="-457200" eaLnBrk="1" hangingPunct="1">
              <a:spcBef>
                <a:spcPts val="1800"/>
              </a:spcBef>
              <a:buFont typeface="Arial" panose="020B0604020202020204" pitchFamily="34" charset="0"/>
              <a:buAutoNum type="arabicPeriod"/>
              <a:defRPr/>
            </a:pPr>
            <a:r>
              <a:rPr lang="fr" altLang="en-US" dirty="0"/>
              <a:t>PharmaStatut</a:t>
            </a:r>
            <a:r>
              <a:rPr lang="fr" altLang="en-US" b="0" dirty="0"/>
              <a:t> en quelques mots</a:t>
            </a:r>
            <a:endParaRPr lang="fr" altLang="en-US" dirty="0"/>
          </a:p>
          <a:p>
            <a:pPr marL="457200" indent="-457200" eaLnBrk="1" hangingPunct="1">
              <a:spcBef>
                <a:spcPts val="1800"/>
              </a:spcBef>
              <a:buFont typeface="Arial" panose="020B0604020202020204" pitchFamily="34" charset="0"/>
              <a:buAutoNum type="arabicPeriod"/>
              <a:defRPr/>
            </a:pPr>
            <a:r>
              <a:rPr lang="fr" altLang="en-US" b="0" dirty="0"/>
              <a:t>Rubrique destinée au </a:t>
            </a:r>
            <a:r>
              <a:rPr lang="fr" altLang="en-US" dirty="0"/>
              <a:t>public</a:t>
            </a:r>
          </a:p>
          <a:p>
            <a:pPr marL="457200" indent="-457200" eaLnBrk="1" hangingPunct="1">
              <a:spcBef>
                <a:spcPts val="1800"/>
              </a:spcBef>
              <a:buFont typeface="Arial" panose="020B0604020202020204" pitchFamily="34" charset="0"/>
              <a:buAutoNum type="arabicPeriod"/>
              <a:defRPr/>
            </a:pPr>
            <a:r>
              <a:rPr lang="fr" altLang="en-US" b="0" dirty="0"/>
              <a:t>Rubrique destinée aux </a:t>
            </a:r>
            <a:r>
              <a:rPr lang="fr" altLang="en-US" dirty="0"/>
              <a:t>pharmaciens</a:t>
            </a:r>
            <a:r>
              <a:rPr lang="fr" altLang="en-US" b="0" dirty="0"/>
              <a:t> </a:t>
            </a:r>
            <a:r>
              <a:rPr lang="fr" altLang="en-US" dirty="0"/>
              <a:t>et grossistes-répartiteurs</a:t>
            </a:r>
          </a:p>
          <a:p>
            <a:pPr marL="457200" indent="-457200" eaLnBrk="1" hangingPunct="1">
              <a:spcBef>
                <a:spcPts val="1800"/>
              </a:spcBef>
              <a:buFont typeface="Arial" panose="020B0604020202020204" pitchFamily="34" charset="0"/>
              <a:buAutoNum type="arabicPeriod"/>
              <a:defRPr/>
            </a:pPr>
            <a:r>
              <a:rPr lang="fr" altLang="en-US" b="0" dirty="0"/>
              <a:t>Rubrique destinée aux </a:t>
            </a:r>
            <a:r>
              <a:rPr lang="fr" altLang="en-US" dirty="0"/>
              <a:t>firmes pharmaceutiques</a:t>
            </a:r>
          </a:p>
          <a:p>
            <a:pPr marL="457200" indent="-457200" eaLnBrk="1" hangingPunct="1">
              <a:spcBef>
                <a:spcPts val="1800"/>
              </a:spcBef>
              <a:buFont typeface="Arial" panose="020B0604020202020204" pitchFamily="34" charset="0"/>
              <a:buAutoNum type="arabicPeriod"/>
              <a:defRPr/>
            </a:pPr>
            <a:r>
              <a:rPr lang="fr" altLang="en-US" dirty="0"/>
              <a:t>Échange de données </a:t>
            </a:r>
            <a:r>
              <a:rPr lang="fr" altLang="en-US" b="0" dirty="0"/>
              <a:t>entre différentes applications</a:t>
            </a:r>
          </a:p>
          <a:p>
            <a:pPr eaLnBrk="1" hangingPunct="1">
              <a:spcBef>
                <a:spcPts val="1800"/>
              </a:spcBef>
              <a:defRPr/>
            </a:pPr>
            <a:br>
              <a:rPr lang="nl-BE" altLang="en-US" dirty="0"/>
            </a:br>
            <a:endParaRPr lang="nl-BE" altLang="en-US" dirty="0"/>
          </a:p>
          <a:p>
            <a:pPr eaLnBrk="1" hangingPunct="1">
              <a:defRPr/>
            </a:pPr>
            <a:endParaRPr lang="nl-BE"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9064DFC3-6D93-456B-BA3B-31C1CD222748}"/>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700" b="0" dirty="0"/>
              <a:t>Disponibilité des médicaments</a:t>
            </a:r>
          </a:p>
        </p:txBody>
      </p:sp>
      <p:pic>
        <p:nvPicPr>
          <p:cNvPr id="4" name="Image 3">
            <a:extLst>
              <a:ext uri="{FF2B5EF4-FFF2-40B4-BE49-F238E27FC236}">
                <a16:creationId xmlns:a16="http://schemas.microsoft.com/office/drawing/2014/main" id="{E6F7DEAF-862E-FB61-1E1C-68015815EB17}"/>
              </a:ext>
            </a:extLst>
          </p:cNvPr>
          <p:cNvPicPr>
            <a:picLocks noChangeAspect="1"/>
          </p:cNvPicPr>
          <p:nvPr/>
        </p:nvPicPr>
        <p:blipFill>
          <a:blip r:embed="rId2"/>
          <a:stretch>
            <a:fillRect/>
          </a:stretch>
        </p:blipFill>
        <p:spPr>
          <a:xfrm>
            <a:off x="1763688" y="1408735"/>
            <a:ext cx="4675212" cy="3363290"/>
          </a:xfrm>
          <a:prstGeom prst="rect">
            <a:avLst/>
          </a:prstGeom>
        </p:spPr>
      </p:pic>
    </p:spTree>
    <p:extLst>
      <p:ext uri="{BB962C8B-B14F-4D97-AF65-F5344CB8AC3E}">
        <p14:creationId xmlns:p14="http://schemas.microsoft.com/office/powerpoint/2010/main" val="4271688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2598C7D-ADB6-D7F9-28E4-834C954697F8}"/>
              </a:ext>
            </a:extLst>
          </p:cNvPr>
          <p:cNvPicPr>
            <a:picLocks noChangeAspect="1"/>
          </p:cNvPicPr>
          <p:nvPr/>
        </p:nvPicPr>
        <p:blipFill>
          <a:blip r:embed="rId2"/>
          <a:stretch>
            <a:fillRect/>
          </a:stretch>
        </p:blipFill>
        <p:spPr>
          <a:xfrm>
            <a:off x="390890" y="1916832"/>
            <a:ext cx="8244408" cy="3142755"/>
          </a:xfrm>
          <a:prstGeom prst="rect">
            <a:avLst/>
          </a:prstGeom>
        </p:spPr>
      </p:pic>
      <p:sp>
        <p:nvSpPr>
          <p:cNvPr id="28675" name="Rechthoek 2">
            <a:extLst>
              <a:ext uri="{FF2B5EF4-FFF2-40B4-BE49-F238E27FC236}">
                <a16:creationId xmlns:a16="http://schemas.microsoft.com/office/drawing/2014/main" id="{0352FCC9-7CEB-4E2A-8F20-68A842810809}"/>
              </a:ext>
            </a:extLst>
          </p:cNvPr>
          <p:cNvSpPr>
            <a:spLocks noChangeArrowheads="1"/>
          </p:cNvSpPr>
          <p:nvPr/>
        </p:nvSpPr>
        <p:spPr bwMode="auto">
          <a:xfrm>
            <a:off x="390890" y="1187638"/>
            <a:ext cx="45081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fr" altLang="en-US" sz="2000" b="1" dirty="0">
                <a:solidFill>
                  <a:srgbClr val="729BC8"/>
                </a:solidFill>
                <a:latin typeface="Arial" panose="020B0604020202020204" pitchFamily="34" charset="0"/>
              </a:rPr>
              <a:t>Tenez-moi informé </a:t>
            </a:r>
            <a:r>
              <a:rPr lang="nl-BE" altLang="en-US" sz="2000" b="1" dirty="0">
                <a:solidFill>
                  <a:srgbClr val="729BC8"/>
                </a:solidFill>
                <a:latin typeface="Arial" panose="020B0604020202020204" pitchFamily="34" charset="0"/>
              </a:rPr>
              <a:t>→ </a:t>
            </a:r>
            <a:r>
              <a:rPr lang="nl-BE" altLang="en-US" sz="2000" b="1" i="1" dirty="0">
                <a:solidFill>
                  <a:srgbClr val="729BC8"/>
                </a:solidFill>
                <a:latin typeface="Arial" panose="020B0604020202020204" pitchFamily="34" charset="0"/>
              </a:rPr>
              <a:t>ma recherche</a:t>
            </a:r>
            <a:endParaRPr lang="nl-BE" altLang="en-US" sz="2000" b="1" dirty="0">
              <a:solidFill>
                <a:srgbClr val="729BC8"/>
              </a:solidFill>
              <a:latin typeface="Arial" panose="020B0604020202020204" pitchFamily="34" charset="0"/>
            </a:endParaRPr>
          </a:p>
        </p:txBody>
      </p:sp>
      <p:sp>
        <p:nvSpPr>
          <p:cNvPr id="6" name="PIJL-OMLAAG 5">
            <a:extLst>
              <a:ext uri="{FF2B5EF4-FFF2-40B4-BE49-F238E27FC236}">
                <a16:creationId xmlns:a16="http://schemas.microsoft.com/office/drawing/2014/main" id="{B9156A4A-D690-4FD6-83C4-93F22DF77AE8}"/>
              </a:ext>
            </a:extLst>
          </p:cNvPr>
          <p:cNvSpPr/>
          <p:nvPr/>
        </p:nvSpPr>
        <p:spPr>
          <a:xfrm>
            <a:off x="7272300" y="1972382"/>
            <a:ext cx="216024" cy="467684"/>
          </a:xfrm>
          <a:prstGeom prst="down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p>
        </p:txBody>
      </p:sp>
      <p:sp>
        <p:nvSpPr>
          <p:cNvPr id="7" name="Rechthoek 6">
            <a:extLst>
              <a:ext uri="{FF2B5EF4-FFF2-40B4-BE49-F238E27FC236}">
                <a16:creationId xmlns:a16="http://schemas.microsoft.com/office/drawing/2014/main" id="{0D3EB49C-4AD3-49D2-BD09-A795419BD6BC}"/>
              </a:ext>
            </a:extLst>
          </p:cNvPr>
          <p:cNvSpPr/>
          <p:nvPr/>
        </p:nvSpPr>
        <p:spPr>
          <a:xfrm>
            <a:off x="6588224" y="2658227"/>
            <a:ext cx="1800200" cy="338725"/>
          </a:xfrm>
          <a:prstGeom prst="rect">
            <a:avLst/>
          </a:prstGeom>
          <a:noFill/>
          <a:ln w="6032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8" name="Espace réservé du texte 4">
            <a:extLst>
              <a:ext uri="{FF2B5EF4-FFF2-40B4-BE49-F238E27FC236}">
                <a16:creationId xmlns:a16="http://schemas.microsoft.com/office/drawing/2014/main" id="{9064DFC3-6D93-456B-BA3B-31C1CD222748}"/>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700" b="0" dirty="0"/>
              <a:t>Disponibilité des médicaments</a:t>
            </a:r>
            <a:endParaRPr lang="nl-BE" altLang="en-US" sz="1700" b="0" dirty="0">
              <a:highlight>
                <a:srgbClr val="00FF00"/>
              </a:highlight>
            </a:endParaRPr>
          </a:p>
        </p:txBody>
      </p:sp>
    </p:spTree>
    <p:extLst>
      <p:ext uri="{BB962C8B-B14F-4D97-AF65-F5344CB8AC3E}">
        <p14:creationId xmlns:p14="http://schemas.microsoft.com/office/powerpoint/2010/main" val="3162083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9064DFC3-6D93-456B-BA3B-31C1CD222748}"/>
              </a:ext>
            </a:extLst>
          </p:cNvPr>
          <p:cNvSpPr txBox="1">
            <a:spLocks/>
          </p:cNvSpPr>
          <p:nvPr/>
        </p:nvSpPr>
        <p:spPr bwMode="auto">
          <a:xfrm>
            <a:off x="179388" y="234950"/>
            <a:ext cx="86407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nl-BE" altLang="en-US" sz="1700" b="0" dirty="0" err="1"/>
              <a:t>Disponibilité</a:t>
            </a:r>
            <a:r>
              <a:rPr lang="nl-BE" altLang="en-US" sz="1700" b="0" dirty="0"/>
              <a:t> des </a:t>
            </a:r>
            <a:r>
              <a:rPr lang="nl-BE" altLang="en-US" sz="1700" b="0" dirty="0" err="1"/>
              <a:t>médicaments</a:t>
            </a:r>
            <a:endParaRPr lang="nl-BE" altLang="en-US" sz="1700" b="0" dirty="0"/>
          </a:p>
        </p:txBody>
      </p:sp>
      <p:pic>
        <p:nvPicPr>
          <p:cNvPr id="4" name="Image 3">
            <a:extLst>
              <a:ext uri="{FF2B5EF4-FFF2-40B4-BE49-F238E27FC236}">
                <a16:creationId xmlns:a16="http://schemas.microsoft.com/office/drawing/2014/main" id="{FCCB9121-67CC-F74E-45FF-4ED1B6B93713}"/>
              </a:ext>
            </a:extLst>
          </p:cNvPr>
          <p:cNvPicPr>
            <a:picLocks noChangeAspect="1"/>
          </p:cNvPicPr>
          <p:nvPr/>
        </p:nvPicPr>
        <p:blipFill>
          <a:blip r:embed="rId2"/>
          <a:stretch>
            <a:fillRect/>
          </a:stretch>
        </p:blipFill>
        <p:spPr>
          <a:xfrm>
            <a:off x="1619672" y="1434844"/>
            <a:ext cx="4972769" cy="3988312"/>
          </a:xfrm>
          <a:prstGeom prst="rect">
            <a:avLst/>
          </a:prstGeom>
        </p:spPr>
      </p:pic>
    </p:spTree>
    <p:extLst>
      <p:ext uri="{BB962C8B-B14F-4D97-AF65-F5344CB8AC3E}">
        <p14:creationId xmlns:p14="http://schemas.microsoft.com/office/powerpoint/2010/main" val="1431022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hthoek 10">
            <a:extLst>
              <a:ext uri="{FF2B5EF4-FFF2-40B4-BE49-F238E27FC236}">
                <a16:creationId xmlns:a16="http://schemas.microsoft.com/office/drawing/2014/main" id="{BEDA37CE-DCBB-4AB4-AF1B-E55153967014}"/>
              </a:ext>
            </a:extLst>
          </p:cNvPr>
          <p:cNvSpPr>
            <a:spLocks noChangeArrowheads="1"/>
          </p:cNvSpPr>
          <p:nvPr/>
        </p:nvSpPr>
        <p:spPr bwMode="auto">
          <a:xfrm>
            <a:off x="813748" y="950515"/>
            <a:ext cx="74528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Tx/>
              <a:buNone/>
            </a:pPr>
            <a:r>
              <a:rPr lang="nl-BE" altLang="en-US" sz="1400" b="1" dirty="0">
                <a:solidFill>
                  <a:schemeClr val="tx1">
                    <a:lumMod val="50000"/>
                    <a:lumOff val="50000"/>
                  </a:schemeClr>
                </a:solidFill>
                <a:latin typeface="Arial" panose="020B0604020202020204" pitchFamily="34" charset="0"/>
              </a:rPr>
              <a:t>                               </a:t>
            </a:r>
            <a:r>
              <a:rPr lang="nl-BE" altLang="en-US" sz="1400" b="1" dirty="0" err="1">
                <a:solidFill>
                  <a:schemeClr val="tx1">
                    <a:lumMod val="50000"/>
                    <a:lumOff val="50000"/>
                  </a:schemeClr>
                </a:solidFill>
                <a:latin typeface="Arial" panose="020B0604020202020204" pitchFamily="34" charset="0"/>
              </a:rPr>
              <a:t>Usage</a:t>
            </a:r>
            <a:r>
              <a:rPr lang="nl-BE" altLang="en-US" sz="1400" b="1" dirty="0">
                <a:solidFill>
                  <a:schemeClr val="tx1">
                    <a:lumMod val="50000"/>
                    <a:lumOff val="50000"/>
                  </a:schemeClr>
                </a:solidFill>
                <a:latin typeface="Arial" panose="020B0604020202020204" pitchFamily="34" charset="0"/>
              </a:rPr>
              <a:t> </a:t>
            </a:r>
            <a:r>
              <a:rPr lang="nl-BE" altLang="en-US" sz="1400" b="1" dirty="0" err="1">
                <a:solidFill>
                  <a:schemeClr val="tx1">
                    <a:lumMod val="50000"/>
                    <a:lumOff val="50000"/>
                  </a:schemeClr>
                </a:solidFill>
                <a:latin typeface="Arial" panose="020B0604020202020204" pitchFamily="34" charset="0"/>
              </a:rPr>
              <a:t>humain</a:t>
            </a:r>
            <a:r>
              <a:rPr lang="nl-BE" altLang="en-US" sz="1400" b="1" dirty="0">
                <a:solidFill>
                  <a:schemeClr val="tx1">
                    <a:lumMod val="50000"/>
                    <a:lumOff val="50000"/>
                  </a:schemeClr>
                </a:solidFill>
                <a:latin typeface="Arial" panose="020B0604020202020204" pitchFamily="34" charset="0"/>
              </a:rPr>
              <a:t> 	 </a:t>
            </a:r>
            <a:r>
              <a:rPr lang="nl-BE" altLang="en-US" sz="1400" b="1" dirty="0" err="1">
                <a:solidFill>
                  <a:schemeClr val="tx1">
                    <a:lumMod val="50000"/>
                    <a:lumOff val="50000"/>
                  </a:schemeClr>
                </a:solidFill>
                <a:latin typeface="Arial" panose="020B0604020202020204" pitchFamily="34" charset="0"/>
              </a:rPr>
              <a:t>Usage</a:t>
            </a:r>
            <a:r>
              <a:rPr lang="nl-BE" altLang="en-US" sz="1400" b="1" dirty="0">
                <a:solidFill>
                  <a:schemeClr val="tx1">
                    <a:lumMod val="50000"/>
                    <a:lumOff val="50000"/>
                  </a:schemeClr>
                </a:solidFill>
                <a:latin typeface="Arial" panose="020B0604020202020204" pitchFamily="34" charset="0"/>
              </a:rPr>
              <a:t> vétérinaire</a:t>
            </a:r>
          </a:p>
        </p:txBody>
      </p:sp>
      <p:sp>
        <p:nvSpPr>
          <p:cNvPr id="8" name="PIJL-OMLAAG 5">
            <a:extLst>
              <a:ext uri="{FF2B5EF4-FFF2-40B4-BE49-F238E27FC236}">
                <a16:creationId xmlns:a16="http://schemas.microsoft.com/office/drawing/2014/main" id="{3A4707E6-2211-4ACE-AA30-59DB5A5C3595}"/>
              </a:ext>
            </a:extLst>
          </p:cNvPr>
          <p:cNvSpPr/>
          <p:nvPr/>
        </p:nvSpPr>
        <p:spPr>
          <a:xfrm rot="16200000">
            <a:off x="911770" y="4743330"/>
            <a:ext cx="216024" cy="467684"/>
          </a:xfrm>
          <a:prstGeom prst="down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p>
        </p:txBody>
      </p:sp>
      <p:sp>
        <p:nvSpPr>
          <p:cNvPr id="9" name="PIJL-OMLAAG 5">
            <a:extLst>
              <a:ext uri="{FF2B5EF4-FFF2-40B4-BE49-F238E27FC236}">
                <a16:creationId xmlns:a16="http://schemas.microsoft.com/office/drawing/2014/main" id="{CF612098-F5B6-48D9-BB9F-2DC816BF0F17}"/>
              </a:ext>
            </a:extLst>
          </p:cNvPr>
          <p:cNvSpPr/>
          <p:nvPr/>
        </p:nvSpPr>
        <p:spPr>
          <a:xfrm rot="16200000">
            <a:off x="913431" y="3599558"/>
            <a:ext cx="226001" cy="454386"/>
          </a:xfrm>
          <a:prstGeom prst="down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p>
        </p:txBody>
      </p:sp>
      <p:sp>
        <p:nvSpPr>
          <p:cNvPr id="10" name="PIJL-OMLAAG 5">
            <a:extLst>
              <a:ext uri="{FF2B5EF4-FFF2-40B4-BE49-F238E27FC236}">
                <a16:creationId xmlns:a16="http://schemas.microsoft.com/office/drawing/2014/main" id="{E627A109-2094-44E2-86D0-12FC3865D1EB}"/>
              </a:ext>
            </a:extLst>
          </p:cNvPr>
          <p:cNvSpPr/>
          <p:nvPr/>
        </p:nvSpPr>
        <p:spPr>
          <a:xfrm>
            <a:off x="3707904" y="853157"/>
            <a:ext cx="158590" cy="368896"/>
          </a:xfrm>
          <a:prstGeom prst="down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p>
        </p:txBody>
      </p:sp>
      <p:sp>
        <p:nvSpPr>
          <p:cNvPr id="11" name="PIJL-OMLAAG 5">
            <a:extLst>
              <a:ext uri="{FF2B5EF4-FFF2-40B4-BE49-F238E27FC236}">
                <a16:creationId xmlns:a16="http://schemas.microsoft.com/office/drawing/2014/main" id="{2C03FA71-30DA-4634-9703-B846B529792B}"/>
              </a:ext>
            </a:extLst>
          </p:cNvPr>
          <p:cNvSpPr/>
          <p:nvPr/>
        </p:nvSpPr>
        <p:spPr>
          <a:xfrm>
            <a:off x="4338980" y="853157"/>
            <a:ext cx="158590" cy="368895"/>
          </a:xfrm>
          <a:prstGeom prst="downArrow">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p>
        </p:txBody>
      </p:sp>
      <p:sp>
        <p:nvSpPr>
          <p:cNvPr id="12" name="Espace réservé du texte 4">
            <a:extLst>
              <a:ext uri="{FF2B5EF4-FFF2-40B4-BE49-F238E27FC236}">
                <a16:creationId xmlns:a16="http://schemas.microsoft.com/office/drawing/2014/main" id="{2243EDFB-9DEF-4A0B-889D-D5A57760E092}"/>
              </a:ext>
            </a:extLst>
          </p:cNvPr>
          <p:cNvSpPr txBox="1">
            <a:spLocks/>
          </p:cNvSpPr>
          <p:nvPr/>
        </p:nvSpPr>
        <p:spPr bwMode="auto">
          <a:xfrm>
            <a:off x="237047" y="349253"/>
            <a:ext cx="89296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800" b="0" dirty="0"/>
              <a:t>Listes spécifiques</a:t>
            </a:r>
            <a:endParaRPr lang="nl-BE" altLang="en-US" sz="1800" b="0" dirty="0"/>
          </a:p>
        </p:txBody>
      </p:sp>
      <p:pic>
        <p:nvPicPr>
          <p:cNvPr id="4" name="Image 3">
            <a:extLst>
              <a:ext uri="{FF2B5EF4-FFF2-40B4-BE49-F238E27FC236}">
                <a16:creationId xmlns:a16="http://schemas.microsoft.com/office/drawing/2014/main" id="{3301CCBC-BA94-8972-4E87-D6259FA4FC8B}"/>
              </a:ext>
            </a:extLst>
          </p:cNvPr>
          <p:cNvPicPr>
            <a:picLocks noChangeAspect="1"/>
          </p:cNvPicPr>
          <p:nvPr/>
        </p:nvPicPr>
        <p:blipFill>
          <a:blip r:embed="rId2"/>
          <a:stretch>
            <a:fillRect/>
          </a:stretch>
        </p:blipFill>
        <p:spPr>
          <a:xfrm>
            <a:off x="1573285" y="1278661"/>
            <a:ext cx="5528741" cy="487017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4">
            <a:extLst>
              <a:ext uri="{FF2B5EF4-FFF2-40B4-BE49-F238E27FC236}">
                <a16:creationId xmlns:a16="http://schemas.microsoft.com/office/drawing/2014/main" id="{BD2A8DC1-4834-455E-A507-AFEE586E99DB}"/>
              </a:ext>
            </a:extLst>
          </p:cNvPr>
          <p:cNvSpPr txBox="1">
            <a:spLocks noGrp="1"/>
          </p:cNvSpPr>
          <p:nvPr>
            <p:ph type="body" sz="quarter" idx="15"/>
          </p:nvPr>
        </p:nvSpPr>
        <p:spPr bwMode="auto">
          <a:xfrm>
            <a:off x="179388" y="234950"/>
            <a:ext cx="89296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800" b="0" dirty="0"/>
              <a:t>Listes spécifiques</a:t>
            </a:r>
            <a:r>
              <a:rPr lang="nl-BE" altLang="en-US" sz="1800" b="0" dirty="0"/>
              <a:t>           </a:t>
            </a:r>
          </a:p>
        </p:txBody>
      </p:sp>
      <p:pic>
        <p:nvPicPr>
          <p:cNvPr id="5" name="Image 4">
            <a:extLst>
              <a:ext uri="{FF2B5EF4-FFF2-40B4-BE49-F238E27FC236}">
                <a16:creationId xmlns:a16="http://schemas.microsoft.com/office/drawing/2014/main" id="{26714BBF-B9E5-F3BD-0C1B-1BDA65BAA9BC}"/>
              </a:ext>
            </a:extLst>
          </p:cNvPr>
          <p:cNvPicPr>
            <a:picLocks noChangeAspect="1"/>
          </p:cNvPicPr>
          <p:nvPr/>
        </p:nvPicPr>
        <p:blipFill>
          <a:blip r:embed="rId2"/>
          <a:stretch>
            <a:fillRect/>
          </a:stretch>
        </p:blipFill>
        <p:spPr>
          <a:xfrm>
            <a:off x="1450245" y="836712"/>
            <a:ext cx="6243509" cy="495059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73F93B75-8065-456D-9572-AB4DC77592BC}"/>
              </a:ext>
            </a:extLst>
          </p:cNvPr>
          <p:cNvSpPr txBox="1">
            <a:spLocks/>
          </p:cNvSpPr>
          <p:nvPr/>
        </p:nvSpPr>
        <p:spPr bwMode="auto">
          <a:xfrm>
            <a:off x="214313" y="265081"/>
            <a:ext cx="89296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800" b="0" dirty="0"/>
              <a:t>Listes spécifiques</a:t>
            </a:r>
            <a:r>
              <a:rPr lang="nl-BE" altLang="en-US" sz="1800" b="0" dirty="0"/>
              <a:t>            </a:t>
            </a:r>
          </a:p>
        </p:txBody>
      </p:sp>
      <p:pic>
        <p:nvPicPr>
          <p:cNvPr id="4" name="Image 3">
            <a:extLst>
              <a:ext uri="{FF2B5EF4-FFF2-40B4-BE49-F238E27FC236}">
                <a16:creationId xmlns:a16="http://schemas.microsoft.com/office/drawing/2014/main" id="{396B85A1-B789-7156-AF2D-679CF22861E7}"/>
              </a:ext>
            </a:extLst>
          </p:cNvPr>
          <p:cNvPicPr>
            <a:picLocks noChangeAspect="1"/>
          </p:cNvPicPr>
          <p:nvPr/>
        </p:nvPicPr>
        <p:blipFill>
          <a:blip r:embed="rId2"/>
          <a:stretch>
            <a:fillRect/>
          </a:stretch>
        </p:blipFill>
        <p:spPr>
          <a:xfrm>
            <a:off x="580588" y="1196752"/>
            <a:ext cx="7982824" cy="3876196"/>
          </a:xfrm>
          <a:prstGeom prst="rect">
            <a:avLst/>
          </a:prstGeom>
        </p:spPr>
      </p:pic>
    </p:spTree>
    <p:extLst>
      <p:ext uri="{BB962C8B-B14F-4D97-AF65-F5344CB8AC3E}">
        <p14:creationId xmlns:p14="http://schemas.microsoft.com/office/powerpoint/2010/main" val="119292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AF40C6E-C1A5-452F-B868-3418C063FCC7}"/>
              </a:ext>
            </a:extLst>
          </p:cNvPr>
          <p:cNvSpPr txBox="1">
            <a:spLocks/>
          </p:cNvSpPr>
          <p:nvPr/>
        </p:nvSpPr>
        <p:spPr bwMode="auto">
          <a:xfrm>
            <a:off x="214313" y="265081"/>
            <a:ext cx="89296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kern="1200" baseline="0">
                <a:solidFill>
                  <a:srgbClr val="729BC8"/>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altLang="en-US" dirty="0"/>
              <a:t>2. Public						</a:t>
            </a:r>
            <a:r>
              <a:rPr lang="fr" altLang="en-US" sz="1800" b="0" dirty="0"/>
              <a:t>Listes spécifiques</a:t>
            </a:r>
            <a:endParaRPr lang="nl-BE" altLang="en-US" sz="1800" b="0" dirty="0"/>
          </a:p>
        </p:txBody>
      </p:sp>
      <p:pic>
        <p:nvPicPr>
          <p:cNvPr id="4" name="Image 3">
            <a:extLst>
              <a:ext uri="{FF2B5EF4-FFF2-40B4-BE49-F238E27FC236}">
                <a16:creationId xmlns:a16="http://schemas.microsoft.com/office/drawing/2014/main" id="{91001A93-2F68-D013-C226-BC95BAD522A6}"/>
              </a:ext>
            </a:extLst>
          </p:cNvPr>
          <p:cNvPicPr>
            <a:picLocks noChangeAspect="1"/>
          </p:cNvPicPr>
          <p:nvPr/>
        </p:nvPicPr>
        <p:blipFill>
          <a:blip r:embed="rId2"/>
          <a:stretch>
            <a:fillRect/>
          </a:stretch>
        </p:blipFill>
        <p:spPr>
          <a:xfrm>
            <a:off x="755576" y="1844824"/>
            <a:ext cx="7308304" cy="2035411"/>
          </a:xfrm>
          <a:prstGeom prst="rect">
            <a:avLst/>
          </a:prstGeom>
        </p:spPr>
      </p:pic>
    </p:spTree>
    <p:extLst>
      <p:ext uri="{BB962C8B-B14F-4D97-AF65-F5344CB8AC3E}">
        <p14:creationId xmlns:p14="http://schemas.microsoft.com/office/powerpoint/2010/main" val="784601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texte 4">
            <a:extLst>
              <a:ext uri="{FF2B5EF4-FFF2-40B4-BE49-F238E27FC236}">
                <a16:creationId xmlns:a16="http://schemas.microsoft.com/office/drawing/2014/main" id="{26E4FF89-4B73-403E-8E94-D3C873835FE6}"/>
              </a:ext>
            </a:extLst>
          </p:cNvPr>
          <p:cNvSpPr>
            <a:spLocks noGrp="1"/>
          </p:cNvSpPr>
          <p:nvPr>
            <p:ph type="body" sz="quarter" idx="15"/>
          </p:nvPr>
        </p:nvSpPr>
        <p:spPr>
          <a:xfrm>
            <a:off x="179388" y="234950"/>
            <a:ext cx="7967662" cy="777875"/>
          </a:xfrm>
        </p:spPr>
        <p:txBody>
          <a:bodyPr/>
          <a:lstStyle/>
          <a:p>
            <a:r>
              <a:rPr lang="nl-BE" altLang="en-US" dirty="0"/>
              <a:t>3. </a:t>
            </a:r>
            <a:r>
              <a:rPr lang="fr" altLang="en-US" dirty="0"/>
              <a:t>Pharmaciens et grossistes-répartiteurs</a:t>
            </a:r>
            <a:endParaRPr lang="nl-BE" altLang="en-US" dirty="0"/>
          </a:p>
        </p:txBody>
      </p:sp>
      <p:sp>
        <p:nvSpPr>
          <p:cNvPr id="33796" name="Espace réservé du texte 3">
            <a:extLst>
              <a:ext uri="{FF2B5EF4-FFF2-40B4-BE49-F238E27FC236}">
                <a16:creationId xmlns:a16="http://schemas.microsoft.com/office/drawing/2014/main" id="{4B7B5CE7-16BD-47D2-89B3-23A7ABD02E89}"/>
              </a:ext>
            </a:extLst>
          </p:cNvPr>
          <p:cNvSpPr>
            <a:spLocks noGrp="1"/>
          </p:cNvSpPr>
          <p:nvPr>
            <p:ph type="body" sz="quarter" idx="14"/>
          </p:nvPr>
        </p:nvSpPr>
        <p:spPr>
          <a:xfrm>
            <a:off x="539552" y="4077072"/>
            <a:ext cx="7884037" cy="4176489"/>
          </a:xfrm>
        </p:spPr>
        <p:txBody>
          <a:bodyPr/>
          <a:lstStyle/>
          <a:p>
            <a:pPr marL="285750" indent="-285750">
              <a:buFont typeface="Wingdings" panose="05000000000000000000" pitchFamily="2" charset="2"/>
              <a:buChar char="§"/>
            </a:pPr>
            <a:r>
              <a:rPr lang="fr" altLang="en-US" sz="1400" b="1" dirty="0"/>
              <a:t>Consulter</a:t>
            </a:r>
            <a:r>
              <a:rPr lang="fr" altLang="en-US" sz="1400" dirty="0"/>
              <a:t> des informations sur la disponibilité des médicaments à usage humain et vétérinaire</a:t>
            </a:r>
          </a:p>
          <a:p>
            <a:pPr marL="285750" indent="-285750">
              <a:buFont typeface="Wingdings" panose="05000000000000000000" pitchFamily="2" charset="2"/>
              <a:buChar char="§"/>
            </a:pPr>
            <a:endParaRPr lang="fr" altLang="en-US" sz="1400" dirty="0"/>
          </a:p>
          <a:p>
            <a:pPr marL="285750" indent="-285750">
              <a:buFont typeface="Wingdings" panose="05000000000000000000" pitchFamily="2" charset="2"/>
              <a:buChar char="§"/>
            </a:pPr>
            <a:r>
              <a:rPr lang="fr" altLang="en-US" sz="1400" b="1" dirty="0"/>
              <a:t>Contacter</a:t>
            </a:r>
            <a:r>
              <a:rPr lang="fr" altLang="en-US" sz="1400" dirty="0"/>
              <a:t> le </a:t>
            </a:r>
            <a:r>
              <a:rPr lang="fr" altLang="en-US" sz="1400" b="1" dirty="0"/>
              <a:t>titulaire d’autorisation</a:t>
            </a:r>
            <a:r>
              <a:rPr lang="fr" altLang="en-US" sz="1400" dirty="0"/>
              <a:t> ou le </a:t>
            </a:r>
            <a:r>
              <a:rPr lang="fr" altLang="en-US" sz="1400" b="1" dirty="0"/>
              <a:t>distributeur parallèle</a:t>
            </a:r>
            <a:r>
              <a:rPr lang="fr" altLang="en-US" sz="1400" dirty="0"/>
              <a:t> en cas de suspicion d’indisponibilité d’un médicament, de problèmes de livraison ou en cas d’indisponibilité perdurant après la date de fin présumée</a:t>
            </a:r>
            <a:endParaRPr lang="nl-BE" altLang="en-US" sz="1600" dirty="0"/>
          </a:p>
          <a:p>
            <a:pPr marL="285750" indent="-285750">
              <a:buFont typeface="Wingdings" panose="05000000000000000000" pitchFamily="2" charset="2"/>
              <a:buChar char="§"/>
            </a:pPr>
            <a:endParaRPr lang="en-GB" altLang="en-US" sz="1600" dirty="0"/>
          </a:p>
        </p:txBody>
      </p:sp>
      <p:pic>
        <p:nvPicPr>
          <p:cNvPr id="2" name="Image 8">
            <a:extLst>
              <a:ext uri="{FF2B5EF4-FFF2-40B4-BE49-F238E27FC236}">
                <a16:creationId xmlns:a16="http://schemas.microsoft.com/office/drawing/2014/main" id="{DF0694E7-1AA6-F429-8F27-52AF5A125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19" y="809820"/>
            <a:ext cx="6587893" cy="307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6">
            <a:extLst>
              <a:ext uri="{FF2B5EF4-FFF2-40B4-BE49-F238E27FC236}">
                <a16:creationId xmlns:a16="http://schemas.microsoft.com/office/drawing/2014/main" id="{47F79750-77BE-D4F8-3A5C-865DEAA7AECA}"/>
              </a:ext>
            </a:extLst>
          </p:cNvPr>
          <p:cNvSpPr/>
          <p:nvPr/>
        </p:nvSpPr>
        <p:spPr>
          <a:xfrm>
            <a:off x="2555776" y="777423"/>
            <a:ext cx="2952328" cy="338725"/>
          </a:xfrm>
          <a:prstGeom prst="rect">
            <a:avLst/>
          </a:prstGeom>
          <a:noFill/>
          <a:ln w="6032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 name="Rechthoek 6">
            <a:extLst>
              <a:ext uri="{FF2B5EF4-FFF2-40B4-BE49-F238E27FC236}">
                <a16:creationId xmlns:a16="http://schemas.microsoft.com/office/drawing/2014/main" id="{AB371675-235D-67E8-7275-16DABBBCDE8F}"/>
              </a:ext>
            </a:extLst>
          </p:cNvPr>
          <p:cNvSpPr/>
          <p:nvPr/>
        </p:nvSpPr>
        <p:spPr>
          <a:xfrm>
            <a:off x="863588" y="2780928"/>
            <a:ext cx="3132348" cy="1008112"/>
          </a:xfrm>
          <a:prstGeom prst="rect">
            <a:avLst/>
          </a:prstGeom>
          <a:noFill/>
          <a:ln w="6032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texte 4">
            <a:extLst>
              <a:ext uri="{FF2B5EF4-FFF2-40B4-BE49-F238E27FC236}">
                <a16:creationId xmlns:a16="http://schemas.microsoft.com/office/drawing/2014/main" id="{433ABBFF-2090-4CDD-B5E3-FDE3F3ACFDE7}"/>
              </a:ext>
            </a:extLst>
          </p:cNvPr>
          <p:cNvSpPr>
            <a:spLocks noGrp="1"/>
          </p:cNvSpPr>
          <p:nvPr>
            <p:ph type="body" sz="quarter" idx="15"/>
          </p:nvPr>
        </p:nvSpPr>
        <p:spPr>
          <a:xfrm>
            <a:off x="179388" y="234950"/>
            <a:ext cx="7967662" cy="777875"/>
          </a:xfrm>
        </p:spPr>
        <p:txBody>
          <a:bodyPr/>
          <a:lstStyle/>
          <a:p>
            <a:r>
              <a:rPr lang="fr" altLang="en-US" dirty="0"/>
              <a:t>4. Firmes pharmaceutiques</a:t>
            </a:r>
          </a:p>
        </p:txBody>
      </p:sp>
      <p:sp>
        <p:nvSpPr>
          <p:cNvPr id="11" name="Espace réservé du texte 3">
            <a:extLst>
              <a:ext uri="{FF2B5EF4-FFF2-40B4-BE49-F238E27FC236}">
                <a16:creationId xmlns:a16="http://schemas.microsoft.com/office/drawing/2014/main" id="{F863C0B0-208D-4FBA-A8BF-EA69155ED7FE}"/>
              </a:ext>
            </a:extLst>
          </p:cNvPr>
          <p:cNvSpPr>
            <a:spLocks noGrp="1"/>
          </p:cNvSpPr>
          <p:nvPr>
            <p:ph type="body" sz="quarter" idx="14"/>
          </p:nvPr>
        </p:nvSpPr>
        <p:spPr>
          <a:xfrm>
            <a:off x="570648" y="4005064"/>
            <a:ext cx="8249824" cy="3494088"/>
          </a:xfrm>
        </p:spPr>
        <p:txBody>
          <a:bodyPr/>
          <a:lstStyle/>
          <a:p>
            <a:pPr marL="285750" indent="-285750">
              <a:buFont typeface="Wingdings" panose="05000000000000000000" pitchFamily="2" charset="2"/>
              <a:buChar char="§"/>
              <a:defRPr/>
            </a:pPr>
            <a:r>
              <a:rPr lang="fr" altLang="en-US" sz="1600" dirty="0"/>
              <a:t>Envoyer une </a:t>
            </a:r>
            <a:r>
              <a:rPr lang="fr" altLang="en-US" sz="1600" b="1" dirty="0"/>
              <a:t>notification</a:t>
            </a:r>
            <a:r>
              <a:rPr lang="fr" altLang="en-US" sz="1600" dirty="0"/>
              <a:t> à </a:t>
            </a:r>
            <a:r>
              <a:rPr lang="fr" altLang="en-US" sz="1600" b="1" dirty="0"/>
              <a:t>l’AFMPS </a:t>
            </a:r>
            <a:r>
              <a:rPr lang="fr" altLang="en-US" sz="1600" dirty="0"/>
              <a:t>dans les cas suivants :</a:t>
            </a:r>
          </a:p>
          <a:p>
            <a:pPr>
              <a:defRPr/>
            </a:pPr>
            <a:r>
              <a:rPr lang="fr" altLang="en-US" sz="1600" dirty="0"/>
              <a:t>    </a:t>
            </a:r>
            <a:r>
              <a:rPr lang="fr" altLang="en-US" sz="1400" dirty="0"/>
              <a:t>- indisponibilité temporaire</a:t>
            </a:r>
          </a:p>
          <a:p>
            <a:pPr>
              <a:spcBef>
                <a:spcPts val="0"/>
              </a:spcBef>
              <a:defRPr/>
            </a:pPr>
            <a:r>
              <a:rPr lang="fr" altLang="en-US" sz="1600" dirty="0"/>
              <a:t>    </a:t>
            </a:r>
            <a:r>
              <a:rPr lang="fr" altLang="en-US" sz="1400" dirty="0"/>
              <a:t>- arrêt de la commercialisation</a:t>
            </a:r>
          </a:p>
          <a:p>
            <a:pPr>
              <a:spcBef>
                <a:spcPts val="0"/>
              </a:spcBef>
              <a:defRPr/>
            </a:pPr>
            <a:r>
              <a:rPr lang="fr" altLang="en-US" sz="1600" dirty="0"/>
              <a:t>    </a:t>
            </a:r>
            <a:r>
              <a:rPr lang="fr" altLang="en-US" sz="1400" dirty="0"/>
              <a:t>- début de la commercialisation</a:t>
            </a:r>
          </a:p>
          <a:p>
            <a:pPr marL="285750" indent="-285750">
              <a:buFont typeface="Wingdings" panose="05000000000000000000" pitchFamily="2" charset="2"/>
              <a:buChar char="§"/>
              <a:defRPr/>
            </a:pPr>
            <a:endParaRPr lang="fr" altLang="en-US" sz="1600" dirty="0"/>
          </a:p>
          <a:p>
            <a:pPr marL="285750" indent="-285750">
              <a:buFont typeface="Wingdings" panose="05000000000000000000" pitchFamily="2" charset="2"/>
              <a:buChar char="§"/>
              <a:defRPr/>
            </a:pPr>
            <a:r>
              <a:rPr lang="fr" altLang="en-US" sz="1600" b="1" dirty="0"/>
              <a:t>Répondre </a:t>
            </a:r>
            <a:r>
              <a:rPr lang="fr" altLang="en-US" sz="1600" dirty="0"/>
              <a:t>aux questions des </a:t>
            </a:r>
            <a:r>
              <a:rPr lang="fr" altLang="en-US" sz="1600" b="1" dirty="0"/>
              <a:t>pharmaciens/grossistes-répartiteurs</a:t>
            </a:r>
            <a:endParaRPr lang="en-GB" altLang="en-US" sz="1600" dirty="0"/>
          </a:p>
        </p:txBody>
      </p:sp>
      <p:pic>
        <p:nvPicPr>
          <p:cNvPr id="2" name="Image 8">
            <a:extLst>
              <a:ext uri="{FF2B5EF4-FFF2-40B4-BE49-F238E27FC236}">
                <a16:creationId xmlns:a16="http://schemas.microsoft.com/office/drawing/2014/main" id="{BDC48093-81D9-A157-D2D0-5B01C59BF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19" y="809820"/>
            <a:ext cx="6587893" cy="307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6">
            <a:extLst>
              <a:ext uri="{FF2B5EF4-FFF2-40B4-BE49-F238E27FC236}">
                <a16:creationId xmlns:a16="http://schemas.microsoft.com/office/drawing/2014/main" id="{1BA9098A-DF53-202A-E0C1-6A11B3863A4C}"/>
              </a:ext>
            </a:extLst>
          </p:cNvPr>
          <p:cNvSpPr/>
          <p:nvPr/>
        </p:nvSpPr>
        <p:spPr>
          <a:xfrm>
            <a:off x="792419" y="1128450"/>
            <a:ext cx="3132348" cy="1580470"/>
          </a:xfrm>
          <a:prstGeom prst="rect">
            <a:avLst/>
          </a:prstGeom>
          <a:noFill/>
          <a:ln w="6032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 name="Rechthoek 6">
            <a:extLst>
              <a:ext uri="{FF2B5EF4-FFF2-40B4-BE49-F238E27FC236}">
                <a16:creationId xmlns:a16="http://schemas.microsoft.com/office/drawing/2014/main" id="{EBBA364E-6198-534D-5A0D-AA854466922C}"/>
              </a:ext>
            </a:extLst>
          </p:cNvPr>
          <p:cNvSpPr/>
          <p:nvPr/>
        </p:nvSpPr>
        <p:spPr>
          <a:xfrm>
            <a:off x="2597045" y="685563"/>
            <a:ext cx="2839051" cy="442887"/>
          </a:xfrm>
          <a:prstGeom prst="rect">
            <a:avLst/>
          </a:prstGeom>
          <a:noFill/>
          <a:ln w="6032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texte 4">
            <a:extLst>
              <a:ext uri="{FF2B5EF4-FFF2-40B4-BE49-F238E27FC236}">
                <a16:creationId xmlns:a16="http://schemas.microsoft.com/office/drawing/2014/main" id="{AC7033D2-8774-48A7-9E5D-6A7F77651597}"/>
              </a:ext>
            </a:extLst>
          </p:cNvPr>
          <p:cNvSpPr>
            <a:spLocks noGrp="1"/>
          </p:cNvSpPr>
          <p:nvPr>
            <p:ph type="body" sz="quarter" idx="15"/>
          </p:nvPr>
        </p:nvSpPr>
        <p:spPr>
          <a:xfrm>
            <a:off x="127000" y="331788"/>
            <a:ext cx="8693150" cy="777875"/>
          </a:xfrm>
        </p:spPr>
        <p:txBody>
          <a:bodyPr/>
          <a:lstStyle/>
          <a:p>
            <a:r>
              <a:rPr lang="nl-BE" altLang="en-US"/>
              <a:t>5. Echange de données                     </a:t>
            </a:r>
            <a:r>
              <a:rPr lang="nl-BE" altLang="en-US" sz="1700" b="0"/>
              <a:t>Collecte de données</a:t>
            </a:r>
          </a:p>
        </p:txBody>
      </p:sp>
      <p:sp>
        <p:nvSpPr>
          <p:cNvPr id="8" name="PIJL-RECHTS 7">
            <a:extLst>
              <a:ext uri="{FF2B5EF4-FFF2-40B4-BE49-F238E27FC236}">
                <a16:creationId xmlns:a16="http://schemas.microsoft.com/office/drawing/2014/main" id="{7DBBD13B-6EB6-4F0F-8F7A-7CC038AC765F}"/>
              </a:ext>
            </a:extLst>
          </p:cNvPr>
          <p:cNvSpPr/>
          <p:nvPr/>
        </p:nvSpPr>
        <p:spPr>
          <a:xfrm>
            <a:off x="5988050" y="3141663"/>
            <a:ext cx="490538" cy="3286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 name="PIJL-RECHTS 13">
            <a:extLst>
              <a:ext uri="{FF2B5EF4-FFF2-40B4-BE49-F238E27FC236}">
                <a16:creationId xmlns:a16="http://schemas.microsoft.com/office/drawing/2014/main" id="{DD118022-DB2F-478E-A358-254B04107AAB}"/>
              </a:ext>
            </a:extLst>
          </p:cNvPr>
          <p:cNvSpPr/>
          <p:nvPr/>
        </p:nvSpPr>
        <p:spPr>
          <a:xfrm rot="10800000">
            <a:off x="5962650" y="3536950"/>
            <a:ext cx="515938" cy="3238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5" name="PIJL-RECHTS 14">
            <a:extLst>
              <a:ext uri="{FF2B5EF4-FFF2-40B4-BE49-F238E27FC236}">
                <a16:creationId xmlns:a16="http://schemas.microsoft.com/office/drawing/2014/main" id="{80F60F60-BDB9-481D-9EF2-F768500F656B}"/>
              </a:ext>
            </a:extLst>
          </p:cNvPr>
          <p:cNvSpPr/>
          <p:nvPr/>
        </p:nvSpPr>
        <p:spPr>
          <a:xfrm>
            <a:off x="2087563" y="3470275"/>
            <a:ext cx="412750" cy="3190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9639" name="Tekstvak 19">
            <a:extLst>
              <a:ext uri="{FF2B5EF4-FFF2-40B4-BE49-F238E27FC236}">
                <a16:creationId xmlns:a16="http://schemas.microsoft.com/office/drawing/2014/main" id="{C8431F85-4AC8-4FED-9FB6-8DF57FACC944}"/>
              </a:ext>
            </a:extLst>
          </p:cNvPr>
          <p:cNvSpPr txBox="1">
            <a:spLocks noChangeArrowheads="1"/>
          </p:cNvSpPr>
          <p:nvPr/>
        </p:nvSpPr>
        <p:spPr bwMode="auto">
          <a:xfrm>
            <a:off x="4808538" y="5340350"/>
            <a:ext cx="1684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200" b="1">
                <a:solidFill>
                  <a:schemeClr val="bg1"/>
                </a:solidFill>
                <a:latin typeface="Arial" panose="020B0604020202020204" pitchFamily="34" charset="0"/>
              </a:rPr>
              <a:t>Patiënten</a:t>
            </a:r>
          </a:p>
        </p:txBody>
      </p:sp>
      <p:pic>
        <p:nvPicPr>
          <p:cNvPr id="69640" name="Afbeelding 9">
            <a:extLst>
              <a:ext uri="{FF2B5EF4-FFF2-40B4-BE49-F238E27FC236}">
                <a16:creationId xmlns:a16="http://schemas.microsoft.com/office/drawing/2014/main" id="{B54E0A48-69A3-4B87-9F5C-9E8711EDAE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8" y="3084513"/>
            <a:ext cx="16589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Afbeelding 11">
            <a:extLst>
              <a:ext uri="{FF2B5EF4-FFF2-40B4-BE49-F238E27FC236}">
                <a16:creationId xmlns:a16="http://schemas.microsoft.com/office/drawing/2014/main" id="{DF082505-0C3B-482D-BA35-988F3F542E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894013"/>
            <a:ext cx="23050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2">
            <a:extLst>
              <a:ext uri="{FF2B5EF4-FFF2-40B4-BE49-F238E27FC236}">
                <a16:creationId xmlns:a16="http://schemas.microsoft.com/office/drawing/2014/main" id="{4AC1DAA9-97CA-BAD7-B244-084E4AAB1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0" y="3127375"/>
            <a:ext cx="28559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texte 4">
            <a:extLst>
              <a:ext uri="{FF2B5EF4-FFF2-40B4-BE49-F238E27FC236}">
                <a16:creationId xmlns:a16="http://schemas.microsoft.com/office/drawing/2014/main" id="{CB2A2566-6588-4D24-9B50-0C6FF6AD2EC7}"/>
              </a:ext>
            </a:extLst>
          </p:cNvPr>
          <p:cNvSpPr>
            <a:spLocks noGrp="1"/>
          </p:cNvSpPr>
          <p:nvPr>
            <p:ph type="body" sz="quarter" idx="15"/>
          </p:nvPr>
        </p:nvSpPr>
        <p:spPr>
          <a:xfrm>
            <a:off x="179388" y="260350"/>
            <a:ext cx="7967662" cy="777875"/>
          </a:xfrm>
        </p:spPr>
        <p:txBody>
          <a:bodyPr/>
          <a:lstStyle/>
          <a:p>
            <a:r>
              <a:rPr lang="nl-BE" altLang="en-US" dirty="0"/>
              <a:t>1</a:t>
            </a:r>
            <a:r>
              <a:rPr lang="fr" altLang="en-US" dirty="0"/>
              <a:t>. PharmaStatut en quelques mots</a:t>
            </a:r>
            <a:endParaRPr lang="nl-BE" altLang="en-US" dirty="0"/>
          </a:p>
        </p:txBody>
      </p:sp>
      <p:sp>
        <p:nvSpPr>
          <p:cNvPr id="6" name="Sous-titre 1">
            <a:extLst>
              <a:ext uri="{FF2B5EF4-FFF2-40B4-BE49-F238E27FC236}">
                <a16:creationId xmlns:a16="http://schemas.microsoft.com/office/drawing/2014/main" id="{14167CE0-3870-48F1-9339-79EC29DAF7C6}"/>
              </a:ext>
            </a:extLst>
          </p:cNvPr>
          <p:cNvSpPr txBox="1">
            <a:spLocks/>
          </p:cNvSpPr>
          <p:nvPr/>
        </p:nvSpPr>
        <p:spPr bwMode="auto">
          <a:xfrm>
            <a:off x="684213" y="1844675"/>
            <a:ext cx="7848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l" rtl="0" eaLnBrk="0" fontAlgn="base" hangingPunct="0">
              <a:spcBef>
                <a:spcPct val="20000"/>
              </a:spcBef>
              <a:spcAft>
                <a:spcPct val="0"/>
              </a:spcAft>
              <a:buFont typeface="Arial" panose="020B0604020202020204" pitchFamily="34" charset="0"/>
              <a:buNone/>
              <a:defRPr sz="2000" b="1" kern="1200">
                <a:solidFill>
                  <a:srgbClr val="575757"/>
                </a:solidFill>
                <a:latin typeface="Verdana" pitchFamily="34" charset="0"/>
                <a:ea typeface="Verdana" pitchFamily="34" charset="0"/>
                <a:cs typeface="Verdana" pitchFamily="34" charset="0"/>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spcBef>
                <a:spcPts val="1800"/>
              </a:spcBef>
              <a:buFont typeface="Wingdings" panose="05000000000000000000" pitchFamily="2" charset="2"/>
              <a:buChar char="§"/>
              <a:defRPr/>
            </a:pPr>
            <a:r>
              <a:rPr lang="fr" altLang="en-US" dirty="0">
                <a:solidFill>
                  <a:srgbClr val="729BC8"/>
                </a:solidFill>
              </a:rPr>
              <a:t>Contenu</a:t>
            </a:r>
            <a:endParaRPr lang="fr" altLang="en-US" b="0" dirty="0">
              <a:solidFill>
                <a:srgbClr val="729BC8"/>
              </a:solidFill>
            </a:endParaRPr>
          </a:p>
          <a:p>
            <a:pPr>
              <a:spcBef>
                <a:spcPts val="1800"/>
              </a:spcBef>
              <a:defRPr/>
            </a:pPr>
            <a:r>
              <a:rPr lang="fr" altLang="en-US" sz="1600" b="0" dirty="0">
                <a:solidFill>
                  <a:srgbClr val="729BC8"/>
                </a:solidFill>
              </a:rPr>
              <a:t>     - Rubrique destinée au public</a:t>
            </a:r>
          </a:p>
          <a:p>
            <a:pPr>
              <a:spcBef>
                <a:spcPts val="600"/>
              </a:spcBef>
              <a:defRPr/>
            </a:pPr>
            <a:r>
              <a:rPr lang="fr" altLang="en-US" sz="1600" b="0" dirty="0">
                <a:solidFill>
                  <a:srgbClr val="729BC8"/>
                </a:solidFill>
              </a:rPr>
              <a:t>     - Rubrique destinée aux pharmaciens et grossistes-répartiteurs</a:t>
            </a:r>
          </a:p>
          <a:p>
            <a:pPr>
              <a:spcBef>
                <a:spcPts val="600"/>
              </a:spcBef>
              <a:defRPr/>
            </a:pPr>
            <a:r>
              <a:rPr lang="fr" altLang="en-US" sz="1600" b="0" dirty="0">
                <a:solidFill>
                  <a:srgbClr val="729BC8"/>
                </a:solidFill>
              </a:rPr>
              <a:t>     - Rubrique destinée aux firmes pharmaceutiques</a:t>
            </a:r>
          </a:p>
          <a:p>
            <a:pPr marL="342900" indent="-342900">
              <a:spcBef>
                <a:spcPts val="2400"/>
              </a:spcBef>
              <a:buFont typeface="Wingdings" panose="05000000000000000000" pitchFamily="2" charset="2"/>
              <a:buChar char="§"/>
              <a:defRPr/>
            </a:pPr>
            <a:r>
              <a:rPr lang="fr" altLang="en-US" dirty="0">
                <a:solidFill>
                  <a:srgbClr val="729BC8"/>
                </a:solidFill>
              </a:rPr>
              <a:t>URL</a:t>
            </a:r>
          </a:p>
          <a:p>
            <a:pPr marL="342900" indent="-342900">
              <a:spcBef>
                <a:spcPts val="2400"/>
              </a:spcBef>
              <a:buFont typeface="Wingdings" panose="05000000000000000000" pitchFamily="2" charset="2"/>
              <a:buChar char="§"/>
              <a:defRPr/>
            </a:pPr>
            <a:r>
              <a:rPr lang="fr" altLang="en-US" dirty="0">
                <a:solidFill>
                  <a:srgbClr val="729BC8"/>
                </a:solidFill>
              </a:rPr>
              <a:t>Version pour appareils mobiles</a:t>
            </a:r>
          </a:p>
          <a:p>
            <a:pPr marL="342900" indent="-342900">
              <a:spcBef>
                <a:spcPts val="2400"/>
              </a:spcBef>
              <a:buFont typeface="Wingdings" panose="05000000000000000000" pitchFamily="2" charset="2"/>
              <a:buChar char="§"/>
              <a:defRPr/>
            </a:pPr>
            <a:r>
              <a:rPr lang="fr" altLang="en-US" dirty="0">
                <a:solidFill>
                  <a:srgbClr val="729BC8"/>
                </a:solidFill>
              </a:rPr>
              <a:t>Rubriques générales</a:t>
            </a:r>
          </a:p>
          <a:p>
            <a:pPr>
              <a:spcBef>
                <a:spcPts val="2400"/>
              </a:spcBef>
              <a:defRPr/>
            </a:pPr>
            <a:endParaRPr lang="nl-BE" altLang="en-US" dirty="0">
              <a:solidFill>
                <a:srgbClr val="729BC8"/>
              </a:solidFill>
            </a:endParaRPr>
          </a:p>
          <a:p>
            <a:pPr>
              <a:defRPr/>
            </a:pPr>
            <a:endParaRPr lang="nl-BE"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texte 4">
            <a:extLst>
              <a:ext uri="{FF2B5EF4-FFF2-40B4-BE49-F238E27FC236}">
                <a16:creationId xmlns:a16="http://schemas.microsoft.com/office/drawing/2014/main" id="{E39F3330-87AA-4D7A-8B4D-3BC6332B057B}"/>
              </a:ext>
            </a:extLst>
          </p:cNvPr>
          <p:cNvSpPr>
            <a:spLocks noGrp="1"/>
          </p:cNvSpPr>
          <p:nvPr>
            <p:ph type="body" sz="quarter" idx="15"/>
          </p:nvPr>
        </p:nvSpPr>
        <p:spPr>
          <a:xfrm>
            <a:off x="127000" y="331788"/>
            <a:ext cx="8909050" cy="777875"/>
          </a:xfrm>
        </p:spPr>
        <p:txBody>
          <a:bodyPr/>
          <a:lstStyle/>
          <a:p>
            <a:r>
              <a:rPr lang="nl-BE" altLang="en-US"/>
              <a:t>5. Echange de données</a:t>
            </a:r>
            <a:endParaRPr lang="nl-BE" altLang="en-US" b="0"/>
          </a:p>
          <a:p>
            <a:r>
              <a:rPr lang="nl-BE" altLang="en-US" sz="1700" b="0"/>
              <a:t>      via PharmaStatut</a:t>
            </a:r>
            <a:endParaRPr lang="nl-BE" altLang="en-US" sz="1700"/>
          </a:p>
        </p:txBody>
      </p:sp>
      <p:sp>
        <p:nvSpPr>
          <p:cNvPr id="8" name="PIJL-RECHTS 7">
            <a:extLst>
              <a:ext uri="{FF2B5EF4-FFF2-40B4-BE49-F238E27FC236}">
                <a16:creationId xmlns:a16="http://schemas.microsoft.com/office/drawing/2014/main" id="{4C83B931-99E7-43A6-AFC5-647F03CB892F}"/>
              </a:ext>
            </a:extLst>
          </p:cNvPr>
          <p:cNvSpPr/>
          <p:nvPr/>
        </p:nvSpPr>
        <p:spPr>
          <a:xfrm>
            <a:off x="5988050" y="3141663"/>
            <a:ext cx="490538" cy="3286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 name="PIJL-RECHTS 13">
            <a:extLst>
              <a:ext uri="{FF2B5EF4-FFF2-40B4-BE49-F238E27FC236}">
                <a16:creationId xmlns:a16="http://schemas.microsoft.com/office/drawing/2014/main" id="{465714BE-CA3D-4D05-8BDD-4B20949B72FB}"/>
              </a:ext>
            </a:extLst>
          </p:cNvPr>
          <p:cNvSpPr/>
          <p:nvPr/>
        </p:nvSpPr>
        <p:spPr>
          <a:xfrm rot="10800000">
            <a:off x="5962650" y="3536950"/>
            <a:ext cx="515938" cy="3238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5" name="PIJL-RECHTS 14">
            <a:extLst>
              <a:ext uri="{FF2B5EF4-FFF2-40B4-BE49-F238E27FC236}">
                <a16:creationId xmlns:a16="http://schemas.microsoft.com/office/drawing/2014/main" id="{821AEA64-683E-4467-B2BB-5AFA35DEF81B}"/>
              </a:ext>
            </a:extLst>
          </p:cNvPr>
          <p:cNvSpPr/>
          <p:nvPr/>
        </p:nvSpPr>
        <p:spPr>
          <a:xfrm>
            <a:off x="2058988" y="3484563"/>
            <a:ext cx="412750" cy="31908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 name="PIJL-RECHTS 16">
            <a:extLst>
              <a:ext uri="{FF2B5EF4-FFF2-40B4-BE49-F238E27FC236}">
                <a16:creationId xmlns:a16="http://schemas.microsoft.com/office/drawing/2014/main" id="{722C4CC0-0801-470D-BF71-6338EAA9BF10}"/>
              </a:ext>
            </a:extLst>
          </p:cNvPr>
          <p:cNvSpPr/>
          <p:nvPr/>
        </p:nvSpPr>
        <p:spPr>
          <a:xfrm rot="16200000">
            <a:off x="3087688" y="2527300"/>
            <a:ext cx="395288" cy="306387"/>
          </a:xfrm>
          <a:prstGeom prst="rightArrow">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CC3399"/>
              </a:solidFill>
            </a:endParaRPr>
          </a:p>
        </p:txBody>
      </p:sp>
      <p:sp>
        <p:nvSpPr>
          <p:cNvPr id="18" name="PIJL-RECHTS 17">
            <a:extLst>
              <a:ext uri="{FF2B5EF4-FFF2-40B4-BE49-F238E27FC236}">
                <a16:creationId xmlns:a16="http://schemas.microsoft.com/office/drawing/2014/main" id="{CF655DA2-271A-47C0-B9FC-12551C9CF561}"/>
              </a:ext>
            </a:extLst>
          </p:cNvPr>
          <p:cNvSpPr/>
          <p:nvPr/>
        </p:nvSpPr>
        <p:spPr>
          <a:xfrm rot="5400000">
            <a:off x="3144044" y="4248944"/>
            <a:ext cx="395287" cy="288925"/>
          </a:xfrm>
          <a:prstGeom prst="rightArrow">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0664" name="Tekstvak 19">
            <a:extLst>
              <a:ext uri="{FF2B5EF4-FFF2-40B4-BE49-F238E27FC236}">
                <a16:creationId xmlns:a16="http://schemas.microsoft.com/office/drawing/2014/main" id="{20B2782A-B6D0-4484-97AE-CE293BCB1025}"/>
              </a:ext>
            </a:extLst>
          </p:cNvPr>
          <p:cNvSpPr txBox="1">
            <a:spLocks noChangeArrowheads="1"/>
          </p:cNvSpPr>
          <p:nvPr/>
        </p:nvSpPr>
        <p:spPr bwMode="auto">
          <a:xfrm>
            <a:off x="4808538" y="5340350"/>
            <a:ext cx="1684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200" b="1">
                <a:solidFill>
                  <a:schemeClr val="bg1"/>
                </a:solidFill>
                <a:latin typeface="Arial" panose="020B0604020202020204" pitchFamily="34" charset="0"/>
              </a:rPr>
              <a:t>Patiënten</a:t>
            </a:r>
          </a:p>
        </p:txBody>
      </p:sp>
      <p:sp>
        <p:nvSpPr>
          <p:cNvPr id="32" name="PIJL-RECHTS 31">
            <a:extLst>
              <a:ext uri="{FF2B5EF4-FFF2-40B4-BE49-F238E27FC236}">
                <a16:creationId xmlns:a16="http://schemas.microsoft.com/office/drawing/2014/main" id="{0E7943FC-D3FF-4DFC-85E7-2D3F27940CF7}"/>
              </a:ext>
            </a:extLst>
          </p:cNvPr>
          <p:cNvSpPr/>
          <p:nvPr/>
        </p:nvSpPr>
        <p:spPr>
          <a:xfrm rot="16200000">
            <a:off x="1663700" y="2536825"/>
            <a:ext cx="395288" cy="287338"/>
          </a:xfrm>
          <a:prstGeom prst="rightArrow">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CC3399"/>
              </a:solidFill>
            </a:endParaRPr>
          </a:p>
        </p:txBody>
      </p:sp>
      <p:sp>
        <p:nvSpPr>
          <p:cNvPr id="33" name="PIJL-RECHTS 32">
            <a:extLst>
              <a:ext uri="{FF2B5EF4-FFF2-40B4-BE49-F238E27FC236}">
                <a16:creationId xmlns:a16="http://schemas.microsoft.com/office/drawing/2014/main" id="{3838445C-CADD-4EE3-8284-7B485EEECD7C}"/>
              </a:ext>
            </a:extLst>
          </p:cNvPr>
          <p:cNvSpPr/>
          <p:nvPr/>
        </p:nvSpPr>
        <p:spPr>
          <a:xfrm rot="5400000">
            <a:off x="1408907" y="2566194"/>
            <a:ext cx="393700" cy="287337"/>
          </a:xfrm>
          <a:prstGeom prst="rightArrow">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70667" name="Afbeelding 1">
            <a:extLst>
              <a:ext uri="{FF2B5EF4-FFF2-40B4-BE49-F238E27FC236}">
                <a16:creationId xmlns:a16="http://schemas.microsoft.com/office/drawing/2014/main" id="{63473946-346D-4F66-8A24-ACD891B45F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5725" y="1343025"/>
            <a:ext cx="22891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Afbeelding 2">
            <a:extLst>
              <a:ext uri="{FF2B5EF4-FFF2-40B4-BE49-F238E27FC236}">
                <a16:creationId xmlns:a16="http://schemas.microsoft.com/office/drawing/2014/main" id="{F61FB685-1B86-4C95-9787-26387B07A2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8" y="3084513"/>
            <a:ext cx="16589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0" name="Afbeelding 4">
            <a:extLst>
              <a:ext uri="{FF2B5EF4-FFF2-40B4-BE49-F238E27FC236}">
                <a16:creationId xmlns:a16="http://schemas.microsoft.com/office/drawing/2014/main" id="{E9570A75-7D54-4010-B0AB-BD377A4861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962275"/>
            <a:ext cx="216376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2">
            <a:extLst>
              <a:ext uri="{FF2B5EF4-FFF2-40B4-BE49-F238E27FC236}">
                <a16:creationId xmlns:a16="http://schemas.microsoft.com/office/drawing/2014/main" id="{59D3B295-0515-BEA0-7BB3-F33ECE563F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400" y="3127375"/>
            <a:ext cx="28559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4">
            <a:extLst>
              <a:ext uri="{FF2B5EF4-FFF2-40B4-BE49-F238E27FC236}">
                <a16:creationId xmlns:a16="http://schemas.microsoft.com/office/drawing/2014/main" id="{6B9DDA8B-984B-87A3-9CCC-AB7ACA603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313" y="4702175"/>
            <a:ext cx="270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Afbeelding 33">
            <a:extLst>
              <a:ext uri="{FF2B5EF4-FFF2-40B4-BE49-F238E27FC236}">
                <a16:creationId xmlns:a16="http://schemas.microsoft.com/office/drawing/2014/main" id="{066EC9E7-1A3D-4091-95EF-A7E40D58CA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962275"/>
            <a:ext cx="22891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Espace réservé du texte 4">
            <a:extLst>
              <a:ext uri="{FF2B5EF4-FFF2-40B4-BE49-F238E27FC236}">
                <a16:creationId xmlns:a16="http://schemas.microsoft.com/office/drawing/2014/main" id="{AA84DDE0-8535-4F2B-8ED6-E618ACADF1F4}"/>
              </a:ext>
            </a:extLst>
          </p:cNvPr>
          <p:cNvSpPr>
            <a:spLocks noGrp="1"/>
          </p:cNvSpPr>
          <p:nvPr>
            <p:ph type="body" sz="quarter" idx="15"/>
          </p:nvPr>
        </p:nvSpPr>
        <p:spPr>
          <a:xfrm>
            <a:off x="127000" y="331788"/>
            <a:ext cx="8837613" cy="777875"/>
          </a:xfrm>
        </p:spPr>
        <p:txBody>
          <a:bodyPr/>
          <a:lstStyle/>
          <a:p>
            <a:r>
              <a:rPr lang="nl-BE" altLang="en-US"/>
              <a:t>5. Echange de données</a:t>
            </a:r>
            <a:endParaRPr lang="nl-BE" altLang="en-US" sz="1700" b="0"/>
          </a:p>
          <a:p>
            <a:r>
              <a:rPr lang="nl-BE" altLang="en-US" sz="1700" b="0"/>
              <a:t>      via d'autres canaux</a:t>
            </a:r>
            <a:endParaRPr lang="nl-BE" altLang="en-US" sz="1700"/>
          </a:p>
        </p:txBody>
      </p:sp>
      <p:sp>
        <p:nvSpPr>
          <p:cNvPr id="8" name="PIJL-RECHTS 7">
            <a:extLst>
              <a:ext uri="{FF2B5EF4-FFF2-40B4-BE49-F238E27FC236}">
                <a16:creationId xmlns:a16="http://schemas.microsoft.com/office/drawing/2014/main" id="{479E6444-D7D6-4797-AAC5-83A448944DA7}"/>
              </a:ext>
            </a:extLst>
          </p:cNvPr>
          <p:cNvSpPr/>
          <p:nvPr/>
        </p:nvSpPr>
        <p:spPr>
          <a:xfrm>
            <a:off x="5988050" y="3141663"/>
            <a:ext cx="490538" cy="3286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 name="PIJL-RECHTS 13">
            <a:extLst>
              <a:ext uri="{FF2B5EF4-FFF2-40B4-BE49-F238E27FC236}">
                <a16:creationId xmlns:a16="http://schemas.microsoft.com/office/drawing/2014/main" id="{F42C295F-C871-4FDA-A25B-DCE1018233E3}"/>
              </a:ext>
            </a:extLst>
          </p:cNvPr>
          <p:cNvSpPr/>
          <p:nvPr/>
        </p:nvSpPr>
        <p:spPr>
          <a:xfrm rot="10800000">
            <a:off x="5962650" y="3536950"/>
            <a:ext cx="515938" cy="3238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5" name="PIJL-RECHTS 14">
            <a:extLst>
              <a:ext uri="{FF2B5EF4-FFF2-40B4-BE49-F238E27FC236}">
                <a16:creationId xmlns:a16="http://schemas.microsoft.com/office/drawing/2014/main" id="{DD57FC33-497A-4399-A18F-4E8B20F06EB0}"/>
              </a:ext>
            </a:extLst>
          </p:cNvPr>
          <p:cNvSpPr/>
          <p:nvPr/>
        </p:nvSpPr>
        <p:spPr>
          <a:xfrm>
            <a:off x="2087563" y="3470275"/>
            <a:ext cx="412750" cy="3190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 name="PIJL-RECHTS 16">
            <a:extLst>
              <a:ext uri="{FF2B5EF4-FFF2-40B4-BE49-F238E27FC236}">
                <a16:creationId xmlns:a16="http://schemas.microsoft.com/office/drawing/2014/main" id="{968944B0-2344-468D-BB62-B9E29F7FF3E9}"/>
              </a:ext>
            </a:extLst>
          </p:cNvPr>
          <p:cNvSpPr/>
          <p:nvPr/>
        </p:nvSpPr>
        <p:spPr>
          <a:xfrm rot="16200000">
            <a:off x="3087688" y="2527300"/>
            <a:ext cx="395288" cy="306387"/>
          </a:xfrm>
          <a:prstGeom prst="rightArrow">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CC3399"/>
              </a:solidFill>
            </a:endParaRPr>
          </a:p>
        </p:txBody>
      </p:sp>
      <p:sp>
        <p:nvSpPr>
          <p:cNvPr id="18" name="PIJL-RECHTS 17">
            <a:extLst>
              <a:ext uri="{FF2B5EF4-FFF2-40B4-BE49-F238E27FC236}">
                <a16:creationId xmlns:a16="http://schemas.microsoft.com/office/drawing/2014/main" id="{00BBD326-AB52-4C13-ACE5-413B2822B69A}"/>
              </a:ext>
            </a:extLst>
          </p:cNvPr>
          <p:cNvSpPr/>
          <p:nvPr/>
        </p:nvSpPr>
        <p:spPr>
          <a:xfrm rot="5400000">
            <a:off x="3144044" y="4248944"/>
            <a:ext cx="395287" cy="288925"/>
          </a:xfrm>
          <a:prstGeom prst="rightArrow">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1689" name="Tekstvak 19">
            <a:extLst>
              <a:ext uri="{FF2B5EF4-FFF2-40B4-BE49-F238E27FC236}">
                <a16:creationId xmlns:a16="http://schemas.microsoft.com/office/drawing/2014/main" id="{043A0BA8-1378-4B77-8877-C4CC42BEBDEE}"/>
              </a:ext>
            </a:extLst>
          </p:cNvPr>
          <p:cNvSpPr txBox="1">
            <a:spLocks noChangeArrowheads="1"/>
          </p:cNvSpPr>
          <p:nvPr/>
        </p:nvSpPr>
        <p:spPr bwMode="auto">
          <a:xfrm>
            <a:off x="4808538" y="5340350"/>
            <a:ext cx="1684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200" b="1">
                <a:solidFill>
                  <a:schemeClr val="bg1"/>
                </a:solidFill>
                <a:latin typeface="Arial" panose="020B0604020202020204" pitchFamily="34" charset="0"/>
              </a:rPr>
              <a:t>Patiënten</a:t>
            </a:r>
          </a:p>
        </p:txBody>
      </p:sp>
      <p:sp>
        <p:nvSpPr>
          <p:cNvPr id="32" name="PIJL-RECHTS 31">
            <a:extLst>
              <a:ext uri="{FF2B5EF4-FFF2-40B4-BE49-F238E27FC236}">
                <a16:creationId xmlns:a16="http://schemas.microsoft.com/office/drawing/2014/main" id="{EB2EB773-3402-4AF6-B793-C39EFE2BFAA4}"/>
              </a:ext>
            </a:extLst>
          </p:cNvPr>
          <p:cNvSpPr/>
          <p:nvPr/>
        </p:nvSpPr>
        <p:spPr>
          <a:xfrm rot="16200000">
            <a:off x="1663700" y="2536825"/>
            <a:ext cx="395288" cy="287338"/>
          </a:xfrm>
          <a:prstGeom prst="rightArrow">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CC3399"/>
              </a:solidFill>
            </a:endParaRPr>
          </a:p>
        </p:txBody>
      </p:sp>
      <p:sp>
        <p:nvSpPr>
          <p:cNvPr id="33" name="PIJL-RECHTS 32">
            <a:extLst>
              <a:ext uri="{FF2B5EF4-FFF2-40B4-BE49-F238E27FC236}">
                <a16:creationId xmlns:a16="http://schemas.microsoft.com/office/drawing/2014/main" id="{77C680AF-0B87-4ADE-B9C3-85A15928F6DA}"/>
              </a:ext>
            </a:extLst>
          </p:cNvPr>
          <p:cNvSpPr/>
          <p:nvPr/>
        </p:nvSpPr>
        <p:spPr>
          <a:xfrm rot="5400000">
            <a:off x="1408907" y="2566194"/>
            <a:ext cx="393700" cy="287337"/>
          </a:xfrm>
          <a:prstGeom prst="rightArrow">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71692" name="Afbeelding 26">
            <a:extLst>
              <a:ext uri="{FF2B5EF4-FFF2-40B4-BE49-F238E27FC236}">
                <a16:creationId xmlns:a16="http://schemas.microsoft.com/office/drawing/2014/main" id="{254AE33C-A6C7-4473-9127-2C769AD009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408113"/>
            <a:ext cx="11826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6" name="PIJL-OMLAAG 45055">
            <a:extLst>
              <a:ext uri="{FF2B5EF4-FFF2-40B4-BE49-F238E27FC236}">
                <a16:creationId xmlns:a16="http://schemas.microsoft.com/office/drawing/2014/main" id="{2DB60EDA-8FAC-47CB-8ED1-20037497192D}"/>
              </a:ext>
            </a:extLst>
          </p:cNvPr>
          <p:cNvSpPr/>
          <p:nvPr/>
        </p:nvSpPr>
        <p:spPr>
          <a:xfrm rot="10800000">
            <a:off x="7716838" y="1144588"/>
            <a:ext cx="95250" cy="97948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39" name="PIJL-OMLAAG 38">
            <a:extLst>
              <a:ext uri="{FF2B5EF4-FFF2-40B4-BE49-F238E27FC236}">
                <a16:creationId xmlns:a16="http://schemas.microsoft.com/office/drawing/2014/main" id="{282FD20E-C010-440C-8260-61B72D61D4F8}"/>
              </a:ext>
            </a:extLst>
          </p:cNvPr>
          <p:cNvSpPr/>
          <p:nvPr/>
        </p:nvSpPr>
        <p:spPr>
          <a:xfrm rot="10800000">
            <a:off x="7367588" y="2778125"/>
            <a:ext cx="228600" cy="38258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0" name="PIJL-OMLAAG 39">
            <a:extLst>
              <a:ext uri="{FF2B5EF4-FFF2-40B4-BE49-F238E27FC236}">
                <a16:creationId xmlns:a16="http://schemas.microsoft.com/office/drawing/2014/main" id="{BF4E651A-F89A-4E27-A2C1-6BD054B553EB}"/>
              </a:ext>
            </a:extLst>
          </p:cNvPr>
          <p:cNvSpPr/>
          <p:nvPr/>
        </p:nvSpPr>
        <p:spPr>
          <a:xfrm rot="10800000">
            <a:off x="6864350" y="1839913"/>
            <a:ext cx="84138" cy="27463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1" name="PIJL-OMLAAG 40">
            <a:extLst>
              <a:ext uri="{FF2B5EF4-FFF2-40B4-BE49-F238E27FC236}">
                <a16:creationId xmlns:a16="http://schemas.microsoft.com/office/drawing/2014/main" id="{7513B57B-B3B3-4F09-8609-805C06F5D4FD}"/>
              </a:ext>
            </a:extLst>
          </p:cNvPr>
          <p:cNvSpPr/>
          <p:nvPr/>
        </p:nvSpPr>
        <p:spPr>
          <a:xfrm rot="10800000">
            <a:off x="5988050" y="1252538"/>
            <a:ext cx="106363" cy="83661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4" name="PIJL-OMLAAG 43">
            <a:extLst>
              <a:ext uri="{FF2B5EF4-FFF2-40B4-BE49-F238E27FC236}">
                <a16:creationId xmlns:a16="http://schemas.microsoft.com/office/drawing/2014/main" id="{53CDF70E-11AC-415C-A6B0-09A7B05BE92D}"/>
              </a:ext>
            </a:extLst>
          </p:cNvPr>
          <p:cNvSpPr/>
          <p:nvPr/>
        </p:nvSpPr>
        <p:spPr>
          <a:xfrm rot="10800000">
            <a:off x="8237538" y="1814513"/>
            <a:ext cx="84137" cy="27463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5" name="PIJL-OMLAAG 44">
            <a:extLst>
              <a:ext uri="{FF2B5EF4-FFF2-40B4-BE49-F238E27FC236}">
                <a16:creationId xmlns:a16="http://schemas.microsoft.com/office/drawing/2014/main" id="{023107E8-2FE0-4783-810F-3241D9117721}"/>
              </a:ext>
            </a:extLst>
          </p:cNvPr>
          <p:cNvSpPr/>
          <p:nvPr/>
        </p:nvSpPr>
        <p:spPr>
          <a:xfrm rot="10800000">
            <a:off x="5467350" y="1851025"/>
            <a:ext cx="85725" cy="27463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1699" name="Tekstvak 45061">
            <a:extLst>
              <a:ext uri="{FF2B5EF4-FFF2-40B4-BE49-F238E27FC236}">
                <a16:creationId xmlns:a16="http://schemas.microsoft.com/office/drawing/2014/main" id="{C66E5F99-5868-4596-AFD5-233B17E21C9C}"/>
              </a:ext>
            </a:extLst>
          </p:cNvPr>
          <p:cNvSpPr txBox="1">
            <a:spLocks noChangeArrowheads="1"/>
          </p:cNvSpPr>
          <p:nvPr/>
        </p:nvSpPr>
        <p:spPr bwMode="auto">
          <a:xfrm>
            <a:off x="8061325" y="1427163"/>
            <a:ext cx="581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latin typeface="Arial" panose="020B0604020202020204" pitchFamily="34" charset="0"/>
              </a:rPr>
              <a:t>…</a:t>
            </a:r>
          </a:p>
        </p:txBody>
      </p:sp>
      <p:pic>
        <p:nvPicPr>
          <p:cNvPr id="71700" name="Afbeelding 45062">
            <a:extLst>
              <a:ext uri="{FF2B5EF4-FFF2-40B4-BE49-F238E27FC236}">
                <a16:creationId xmlns:a16="http://schemas.microsoft.com/office/drawing/2014/main" id="{CEE778B2-0CE8-4E67-9B73-BFB236CB7D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7675" y="693738"/>
            <a:ext cx="8112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PIJL-OMLAAG 47">
            <a:extLst>
              <a:ext uri="{FF2B5EF4-FFF2-40B4-BE49-F238E27FC236}">
                <a16:creationId xmlns:a16="http://schemas.microsoft.com/office/drawing/2014/main" id="{90EEB843-8AD1-49FF-8EF6-169A851057D7}"/>
              </a:ext>
            </a:extLst>
          </p:cNvPr>
          <p:cNvSpPr/>
          <p:nvPr/>
        </p:nvSpPr>
        <p:spPr>
          <a:xfrm rot="10800000">
            <a:off x="8582025" y="1403350"/>
            <a:ext cx="103188" cy="711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9" name="PIJL-OMLAAG 48">
            <a:extLst>
              <a:ext uri="{FF2B5EF4-FFF2-40B4-BE49-F238E27FC236}">
                <a16:creationId xmlns:a16="http://schemas.microsoft.com/office/drawing/2014/main" id="{723FD09A-E81F-4970-B571-54ABB1C4B194}"/>
              </a:ext>
            </a:extLst>
          </p:cNvPr>
          <p:cNvSpPr/>
          <p:nvPr/>
        </p:nvSpPr>
        <p:spPr>
          <a:xfrm>
            <a:off x="7412038" y="4354513"/>
            <a:ext cx="228600" cy="38258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71704" name="Afbeelding 35">
            <a:extLst>
              <a:ext uri="{FF2B5EF4-FFF2-40B4-BE49-F238E27FC236}">
                <a16:creationId xmlns:a16="http://schemas.microsoft.com/office/drawing/2014/main" id="{6A2A2F4F-E049-492F-8DBB-55333EF67A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9088" y="3092450"/>
            <a:ext cx="1658937"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5" name="Afbeelding 36">
            <a:extLst>
              <a:ext uri="{FF2B5EF4-FFF2-40B4-BE49-F238E27FC236}">
                <a16:creationId xmlns:a16="http://schemas.microsoft.com/office/drawing/2014/main" id="{7D7AB32F-36FC-4BC4-B9DE-B047EA9724E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55725" y="1343025"/>
            <a:ext cx="22891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7" name="Afbeelding 2">
            <a:extLst>
              <a:ext uri="{FF2B5EF4-FFF2-40B4-BE49-F238E27FC236}">
                <a16:creationId xmlns:a16="http://schemas.microsoft.com/office/drawing/2014/main" id="{3223A612-66AB-42F7-B1A7-D420E3F86850}"/>
              </a:ext>
            </a:extLst>
          </p:cNvPr>
          <p:cNvPicPr>
            <a:picLocks noChangeAspect="1"/>
          </p:cNvPicPr>
          <p:nvPr/>
        </p:nvPicPr>
        <p:blipFill>
          <a:blip r:embed="rId7">
            <a:extLst>
              <a:ext uri="{28A0092B-C50C-407E-A947-70E740481C1C}">
                <a14:useLocalDpi xmlns:a14="http://schemas.microsoft.com/office/drawing/2010/main" val="0"/>
              </a:ext>
            </a:extLst>
          </a:blip>
          <a:srcRect t="11810"/>
          <a:stretch>
            <a:fillRect/>
          </a:stretch>
        </p:blipFill>
        <p:spPr bwMode="auto">
          <a:xfrm>
            <a:off x="5103813" y="5084763"/>
            <a:ext cx="3800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8" name="Afbeelding 3">
            <a:extLst>
              <a:ext uri="{FF2B5EF4-FFF2-40B4-BE49-F238E27FC236}">
                <a16:creationId xmlns:a16="http://schemas.microsoft.com/office/drawing/2014/main" id="{C51BA75C-1F19-4A0E-BEE6-F9ED8BAA043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46650" y="2227263"/>
            <a:ext cx="3952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9" name="Afbeelding 4">
            <a:extLst>
              <a:ext uri="{FF2B5EF4-FFF2-40B4-BE49-F238E27FC236}">
                <a16:creationId xmlns:a16="http://schemas.microsoft.com/office/drawing/2014/main" id="{E2000FE4-F5C1-4629-81DE-F28F3A5E473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51600" y="642938"/>
            <a:ext cx="15303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0" name="Afbeelding 6">
            <a:extLst>
              <a:ext uri="{FF2B5EF4-FFF2-40B4-BE49-F238E27FC236}">
                <a16:creationId xmlns:a16="http://schemas.microsoft.com/office/drawing/2014/main" id="{7253615D-E58E-4C35-8D0E-E75134662D2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73688" y="609600"/>
            <a:ext cx="82708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1" name="Afbeelding 1">
            <a:extLst>
              <a:ext uri="{FF2B5EF4-FFF2-40B4-BE49-F238E27FC236}">
                <a16:creationId xmlns:a16="http://schemas.microsoft.com/office/drawing/2014/main" id="{A3E2300E-1BD8-4A95-AE49-0B4CC272F9E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37325" y="1082675"/>
            <a:ext cx="6969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2">
            <a:extLst>
              <a:ext uri="{FF2B5EF4-FFF2-40B4-BE49-F238E27FC236}">
                <a16:creationId xmlns:a16="http://schemas.microsoft.com/office/drawing/2014/main" id="{315D0F76-3AD3-6CC9-4524-ECF44C17D0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2400" y="3127375"/>
            <a:ext cx="28559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4">
            <a:extLst>
              <a:ext uri="{FF2B5EF4-FFF2-40B4-BE49-F238E27FC236}">
                <a16:creationId xmlns:a16="http://schemas.microsoft.com/office/drawing/2014/main" id="{BE40F7D1-A230-10FF-E347-6E1EFDB440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5313" y="4702175"/>
            <a:ext cx="270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DE34919-CB25-6227-08D4-0F5374498D41}"/>
              </a:ext>
            </a:extLst>
          </p:cNvPr>
          <p:cNvPicPr>
            <a:picLocks noChangeAspect="1"/>
          </p:cNvPicPr>
          <p:nvPr/>
        </p:nvPicPr>
        <p:blipFill>
          <a:blip r:embed="rId14"/>
          <a:stretch>
            <a:fillRect/>
          </a:stretch>
        </p:blipFill>
        <p:spPr>
          <a:xfrm>
            <a:off x="6037262" y="5641306"/>
            <a:ext cx="2200276" cy="74688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ous-titre 1">
            <a:extLst>
              <a:ext uri="{FF2B5EF4-FFF2-40B4-BE49-F238E27FC236}">
                <a16:creationId xmlns:a16="http://schemas.microsoft.com/office/drawing/2014/main" id="{FA9B7BBD-102A-4D2B-8328-60A86D469D25}"/>
              </a:ext>
            </a:extLst>
          </p:cNvPr>
          <p:cNvSpPr>
            <a:spLocks noGrp="1"/>
          </p:cNvSpPr>
          <p:nvPr>
            <p:ph type="subTitle" idx="1"/>
          </p:nvPr>
        </p:nvSpPr>
        <p:spPr>
          <a:xfrm>
            <a:off x="692150" y="895350"/>
            <a:ext cx="7526338" cy="504825"/>
          </a:xfrm>
        </p:spPr>
        <p:txBody>
          <a:bodyPr>
            <a:normAutofit fontScale="85000" lnSpcReduction="10000"/>
          </a:bodyPr>
          <a:lstStyle/>
          <a:p>
            <a:pPr>
              <a:defRPr/>
            </a:pPr>
            <a:r>
              <a:rPr lang="fr-BE" altLang="en-US" dirty="0"/>
              <a:t>Source authentique nationale des médicaments SAMv2</a:t>
            </a:r>
          </a:p>
        </p:txBody>
      </p:sp>
      <p:sp>
        <p:nvSpPr>
          <p:cNvPr id="72707" name="Espace réservé du texte 2">
            <a:extLst>
              <a:ext uri="{FF2B5EF4-FFF2-40B4-BE49-F238E27FC236}">
                <a16:creationId xmlns:a16="http://schemas.microsoft.com/office/drawing/2014/main" id="{D3D8B3B3-5EC8-4319-823E-67EF4F98F43F}"/>
              </a:ext>
            </a:extLst>
          </p:cNvPr>
          <p:cNvSpPr>
            <a:spLocks noGrp="1"/>
          </p:cNvSpPr>
          <p:nvPr>
            <p:ph type="body" sz="quarter" idx="13"/>
          </p:nvPr>
        </p:nvSpPr>
        <p:spPr>
          <a:xfrm>
            <a:off x="733425" y="1717675"/>
            <a:ext cx="8075613" cy="576263"/>
          </a:xfrm>
        </p:spPr>
        <p:txBody>
          <a:bodyPr/>
          <a:lstStyle/>
          <a:p>
            <a:pPr eaLnBrk="1" hangingPunct="1"/>
            <a:r>
              <a:rPr lang="fr-BE" altLang="en-US" sz="1400" b="0"/>
              <a:t>à partir du 01.01.2020</a:t>
            </a:r>
          </a:p>
          <a:p>
            <a:pPr eaLnBrk="1" hangingPunct="1"/>
            <a:r>
              <a:rPr lang="fr-BE" altLang="en-US" sz="1400" b="0"/>
              <a:t>utilisation</a:t>
            </a:r>
            <a:r>
              <a:rPr lang="fr-BE" altLang="en-US" sz="1400"/>
              <a:t> obligatoire </a:t>
            </a:r>
            <a:r>
              <a:rPr lang="fr-BE" altLang="en-US" sz="1400" b="0"/>
              <a:t>de la </a:t>
            </a:r>
            <a:r>
              <a:rPr lang="fr-BE" altLang="en-US" sz="1400"/>
              <a:t>SAMv2</a:t>
            </a:r>
            <a:r>
              <a:rPr lang="fr-BE" altLang="en-US" sz="1400" b="0"/>
              <a:t> comme source pour </a:t>
            </a:r>
            <a:r>
              <a:rPr lang="fr-BE" altLang="en-US" sz="1400"/>
              <a:t>la prescription électronique</a:t>
            </a:r>
            <a:endParaRPr lang="fr-BE" altLang="en-US"/>
          </a:p>
        </p:txBody>
      </p:sp>
      <p:sp>
        <p:nvSpPr>
          <p:cNvPr id="72708" name="Espace réservé du texte 3">
            <a:extLst>
              <a:ext uri="{FF2B5EF4-FFF2-40B4-BE49-F238E27FC236}">
                <a16:creationId xmlns:a16="http://schemas.microsoft.com/office/drawing/2014/main" id="{8158D8EE-AE88-45FF-8271-042D9DB2C346}"/>
              </a:ext>
            </a:extLst>
          </p:cNvPr>
          <p:cNvSpPr>
            <a:spLocks noGrp="1"/>
          </p:cNvSpPr>
          <p:nvPr>
            <p:ph type="body" sz="quarter" idx="14"/>
          </p:nvPr>
        </p:nvSpPr>
        <p:spPr>
          <a:xfrm>
            <a:off x="733425" y="2452688"/>
            <a:ext cx="7921625" cy="2887662"/>
          </a:xfrm>
        </p:spPr>
        <p:txBody>
          <a:bodyPr/>
          <a:lstStyle/>
          <a:p>
            <a:pPr>
              <a:spcBef>
                <a:spcPct val="0"/>
              </a:spcBef>
            </a:pPr>
            <a:r>
              <a:rPr lang="fr-BE" altLang="fr-FR" sz="1200" b="1" dirty="0"/>
              <a:t>Recommandations pour une utilisation correcte de SAMv2 lors de l’enregistrement de données relatives à des médicaments dans le logiciel de prescription des médecins </a:t>
            </a:r>
          </a:p>
          <a:p>
            <a:pPr>
              <a:spcBef>
                <a:spcPct val="0"/>
              </a:spcBef>
            </a:pPr>
            <a:r>
              <a:rPr lang="fr-BE" altLang="nl-BE" sz="1200" dirty="0"/>
              <a:t>→ reprises dans les critères d’homologation des applications logicielles (01.10.2020)</a:t>
            </a:r>
          </a:p>
          <a:p>
            <a:pPr>
              <a:lnSpc>
                <a:spcPts val="1200"/>
              </a:lnSpc>
              <a:spcBef>
                <a:spcPct val="0"/>
              </a:spcBef>
            </a:pPr>
            <a:endParaRPr lang="fr-BE" altLang="nl-BE" sz="1000" dirty="0"/>
          </a:p>
          <a:p>
            <a:pPr>
              <a:lnSpc>
                <a:spcPts val="1200"/>
              </a:lnSpc>
              <a:spcBef>
                <a:spcPct val="0"/>
              </a:spcBef>
            </a:pPr>
            <a:endParaRPr lang="fr-BE" altLang="nl-BE" sz="1000" i="1" dirty="0"/>
          </a:p>
          <a:p>
            <a:pPr>
              <a:lnSpc>
                <a:spcPts val="1200"/>
              </a:lnSpc>
              <a:spcBef>
                <a:spcPct val="0"/>
              </a:spcBef>
            </a:pPr>
            <a:r>
              <a:rPr lang="fr-BE" altLang="nl-BE" sz="1000" i="1" dirty="0"/>
              <a:t>If applicable and </a:t>
            </a:r>
            <a:r>
              <a:rPr lang="fr-BE" altLang="nl-BE" sz="1000" i="1" dirty="0" err="1"/>
              <a:t>available</a:t>
            </a:r>
            <a:r>
              <a:rPr lang="fr-BE" altLang="nl-BE" sz="1000" i="1" dirty="0"/>
              <a:t> in the SAMv2 database, the </a:t>
            </a:r>
            <a:r>
              <a:rPr lang="fr-BE" altLang="nl-BE" sz="1000" i="1" dirty="0" err="1"/>
              <a:t>following</a:t>
            </a:r>
            <a:r>
              <a:rPr lang="fr-BE" altLang="nl-BE" sz="1000" i="1" dirty="0"/>
              <a:t> information </a:t>
            </a:r>
            <a:r>
              <a:rPr lang="fr-BE" altLang="nl-BE" sz="1000" i="1" dirty="0" err="1"/>
              <a:t>needs</a:t>
            </a:r>
            <a:r>
              <a:rPr lang="fr-BE" altLang="nl-BE" sz="1000" i="1" dirty="0"/>
              <a:t> to </a:t>
            </a:r>
            <a:r>
              <a:rPr lang="fr-BE" altLang="nl-BE" sz="1000" i="1" dirty="0" err="1"/>
              <a:t>be</a:t>
            </a:r>
            <a:r>
              <a:rPr lang="fr-BE" altLang="nl-BE" sz="1000" i="1" dirty="0"/>
              <a:t> visible to the </a:t>
            </a:r>
            <a:r>
              <a:rPr lang="fr-BE" altLang="nl-BE" sz="1000" i="1" dirty="0" err="1"/>
              <a:t>prescriber</a:t>
            </a:r>
            <a:r>
              <a:rPr lang="fr-BE" altLang="nl-BE" sz="1000" i="1" dirty="0"/>
              <a:t> at the moment </a:t>
            </a:r>
            <a:r>
              <a:rPr lang="fr-BE" altLang="nl-BE" sz="1000" i="1" dirty="0" err="1"/>
              <a:t>he</a:t>
            </a:r>
            <a:r>
              <a:rPr lang="fr-BE" altLang="nl-BE" sz="1000" i="1" dirty="0"/>
              <a:t> selects a </a:t>
            </a:r>
            <a:r>
              <a:rPr lang="fr-BE" altLang="nl-BE" sz="1000" i="1" dirty="0" err="1"/>
              <a:t>medicinal</a:t>
            </a:r>
            <a:r>
              <a:rPr lang="fr-BE" altLang="nl-BE" sz="1000" i="1" dirty="0"/>
              <a:t> </a:t>
            </a:r>
            <a:r>
              <a:rPr lang="fr-BE" altLang="nl-BE" sz="1000" i="1" dirty="0" err="1"/>
              <a:t>product</a:t>
            </a:r>
            <a:r>
              <a:rPr lang="fr-BE" altLang="nl-BE" sz="1000" i="1" dirty="0"/>
              <a:t>. The information has to </a:t>
            </a:r>
            <a:r>
              <a:rPr lang="fr-BE" altLang="nl-BE" sz="1000" i="1" dirty="0" err="1"/>
              <a:t>be</a:t>
            </a:r>
            <a:r>
              <a:rPr lang="fr-BE" altLang="nl-BE" sz="1000" i="1" dirty="0"/>
              <a:t> </a:t>
            </a:r>
            <a:r>
              <a:rPr lang="fr-BE" altLang="nl-BE" sz="1000" i="1" dirty="0" err="1"/>
              <a:t>shown</a:t>
            </a:r>
            <a:r>
              <a:rPr lang="fr-BE" altLang="nl-BE" sz="1000" i="1" dirty="0"/>
              <a:t> in a </a:t>
            </a:r>
            <a:r>
              <a:rPr lang="fr-BE" altLang="nl-BE" sz="1000" i="1" dirty="0" err="1"/>
              <a:t>clear</a:t>
            </a:r>
            <a:r>
              <a:rPr lang="fr-BE" altLang="nl-BE" sz="1000" i="1" dirty="0"/>
              <a:t>, proactive </a:t>
            </a:r>
            <a:r>
              <a:rPr lang="fr-BE" altLang="nl-BE" sz="1000" i="1" dirty="0" err="1"/>
              <a:t>way</a:t>
            </a:r>
            <a:r>
              <a:rPr lang="fr-BE" altLang="nl-BE" sz="1000" i="1" dirty="0"/>
              <a:t> </a:t>
            </a:r>
            <a:r>
              <a:rPr lang="fr-BE" altLang="nl-BE" sz="1000" i="1" dirty="0" err="1"/>
              <a:t>next</a:t>
            </a:r>
            <a:r>
              <a:rPr lang="fr-BE" altLang="nl-BE" sz="1000" i="1" dirty="0"/>
              <a:t> to the </a:t>
            </a:r>
            <a:r>
              <a:rPr lang="fr-BE" altLang="nl-BE" sz="1000" i="1" dirty="0" err="1"/>
              <a:t>concerned</a:t>
            </a:r>
            <a:r>
              <a:rPr lang="fr-BE" altLang="nl-BE" sz="1000" i="1" dirty="0"/>
              <a:t> pack size (e.g. in the </a:t>
            </a:r>
            <a:r>
              <a:rPr lang="fr-BE" altLang="nl-BE" sz="1000" i="1" dirty="0" err="1"/>
              <a:t>form</a:t>
            </a:r>
            <a:r>
              <a:rPr lang="fr-BE" altLang="nl-BE" sz="1000" i="1" dirty="0"/>
              <a:t> of a </a:t>
            </a:r>
            <a:r>
              <a:rPr lang="fr-BE" altLang="nl-BE" sz="1000" i="1" dirty="0" err="1"/>
              <a:t>sign</a:t>
            </a:r>
            <a:r>
              <a:rPr lang="fr-BE" altLang="nl-BE" sz="1000" i="1" dirty="0"/>
              <a:t> </a:t>
            </a:r>
            <a:r>
              <a:rPr lang="fr-BE" altLang="nl-BE" sz="1000" i="1" dirty="0" err="1"/>
              <a:t>indicating</a:t>
            </a:r>
            <a:r>
              <a:rPr lang="fr-BE" altLang="nl-BE" sz="1000" i="1" dirty="0"/>
              <a:t> </a:t>
            </a:r>
            <a:r>
              <a:rPr lang="fr-BE" altLang="nl-BE" sz="1000" i="1" dirty="0" err="1"/>
              <a:t>additional</a:t>
            </a:r>
            <a:r>
              <a:rPr lang="fr-BE" altLang="nl-BE" sz="1000" i="1" dirty="0"/>
              <a:t> information via a </a:t>
            </a:r>
            <a:r>
              <a:rPr lang="fr-BE" altLang="nl-BE" sz="1000" i="1" dirty="0" err="1"/>
              <a:t>hovering</a:t>
            </a:r>
            <a:r>
              <a:rPr lang="fr-BE" altLang="nl-BE" sz="1000" i="1" dirty="0"/>
              <a:t> action). </a:t>
            </a:r>
            <a:r>
              <a:rPr lang="fr-BE" altLang="nl-BE" i="1" dirty="0"/>
              <a:t>	</a:t>
            </a:r>
          </a:p>
          <a:p>
            <a:pPr>
              <a:spcBef>
                <a:spcPct val="0"/>
              </a:spcBef>
            </a:pPr>
            <a:endParaRPr lang="fr-BE" altLang="nl-BE" sz="1000" b="1" i="1" dirty="0"/>
          </a:p>
          <a:p>
            <a:pPr>
              <a:spcBef>
                <a:spcPct val="0"/>
              </a:spcBef>
            </a:pPr>
            <a:r>
              <a:rPr lang="fr-BE" altLang="nl-BE" sz="1000" b="1" i="1" dirty="0" err="1"/>
              <a:t>Temporary</a:t>
            </a:r>
            <a:r>
              <a:rPr lang="fr-BE" altLang="nl-BE" sz="1000" b="1" i="1" dirty="0"/>
              <a:t> </a:t>
            </a:r>
            <a:r>
              <a:rPr lang="fr-BE" altLang="nl-BE" sz="1000" b="1" i="1" dirty="0" err="1"/>
              <a:t>supply</a:t>
            </a:r>
            <a:r>
              <a:rPr lang="fr-BE" altLang="nl-BE" sz="1000" b="1" i="1" dirty="0"/>
              <a:t> </a:t>
            </a:r>
            <a:r>
              <a:rPr lang="fr-BE" altLang="nl-BE" sz="1000" b="1" i="1" dirty="0" err="1"/>
              <a:t>Problem</a:t>
            </a:r>
            <a:r>
              <a:rPr lang="fr-BE" altLang="nl-BE" sz="1000" b="1" i="1" dirty="0"/>
              <a:t> </a:t>
            </a:r>
            <a:r>
              <a:rPr lang="fr-BE" altLang="nl-BE" sz="1000" i="1" dirty="0"/>
              <a:t>= </a:t>
            </a:r>
            <a:r>
              <a:rPr lang="fr-BE" altLang="nl-BE" sz="1000" i="1" dirty="0" err="1"/>
              <a:t>symbol</a:t>
            </a:r>
            <a:r>
              <a:rPr lang="fr-BE" altLang="nl-BE" sz="1000" i="1" dirty="0"/>
              <a:t> </a:t>
            </a:r>
            <a:r>
              <a:rPr lang="fr-BE" altLang="nl-BE" sz="1000" i="1" dirty="0" err="1"/>
              <a:t>indicating</a:t>
            </a:r>
            <a:r>
              <a:rPr lang="fr-BE" altLang="nl-BE" sz="1000" i="1" dirty="0"/>
              <a:t> </a:t>
            </a:r>
            <a:r>
              <a:rPr lang="fr-BE" altLang="nl-BE" sz="1000" i="1" dirty="0" err="1"/>
              <a:t>there</a:t>
            </a:r>
            <a:r>
              <a:rPr lang="fr-BE" altLang="nl-BE" sz="1000" i="1" dirty="0"/>
              <a:t> </a:t>
            </a:r>
            <a:r>
              <a:rPr lang="fr-BE" altLang="nl-BE" sz="1000" i="1" dirty="0" err="1"/>
              <a:t>is</a:t>
            </a:r>
            <a:r>
              <a:rPr lang="fr-BE" altLang="nl-BE" sz="1000" i="1" dirty="0"/>
              <a:t> an </a:t>
            </a:r>
            <a:r>
              <a:rPr lang="fr-BE" altLang="nl-BE" sz="1000" i="1" dirty="0" err="1"/>
              <a:t>actual</a:t>
            </a:r>
            <a:r>
              <a:rPr lang="fr-BE" altLang="nl-BE" sz="1000" i="1" dirty="0"/>
              <a:t> </a:t>
            </a:r>
            <a:r>
              <a:rPr lang="fr-BE" altLang="nl-BE" sz="1000" i="1" dirty="0" err="1"/>
              <a:t>temporary</a:t>
            </a:r>
            <a:r>
              <a:rPr lang="fr-BE" altLang="nl-BE" sz="1000" i="1" dirty="0"/>
              <a:t> </a:t>
            </a:r>
            <a:r>
              <a:rPr lang="fr-BE" altLang="nl-BE" sz="1000" i="1" dirty="0" err="1"/>
              <a:t>supply</a:t>
            </a:r>
            <a:r>
              <a:rPr lang="fr-BE" altLang="nl-BE" sz="1000" i="1" dirty="0"/>
              <a:t> </a:t>
            </a:r>
            <a:r>
              <a:rPr lang="fr-BE" altLang="nl-BE" sz="1000" i="1" dirty="0" err="1"/>
              <a:t>problem</a:t>
            </a:r>
            <a:r>
              <a:rPr lang="fr-BE" altLang="nl-BE" sz="1000" i="1" dirty="0"/>
              <a:t> of the </a:t>
            </a:r>
            <a:r>
              <a:rPr lang="fr-BE" altLang="nl-BE" sz="1000" i="1" dirty="0" err="1"/>
              <a:t>concerned</a:t>
            </a:r>
            <a:r>
              <a:rPr lang="fr-BE" altLang="nl-BE" sz="1000" i="1" dirty="0"/>
              <a:t> pack size of the </a:t>
            </a:r>
            <a:r>
              <a:rPr lang="fr-BE" altLang="nl-BE" sz="1000" i="1" dirty="0" err="1"/>
              <a:t>medicinal</a:t>
            </a:r>
            <a:r>
              <a:rPr lang="fr-BE" altLang="nl-BE" sz="1000" i="1" dirty="0"/>
              <a:t> </a:t>
            </a:r>
            <a:r>
              <a:rPr lang="fr-BE" altLang="nl-BE" sz="1000" i="1" dirty="0" err="1"/>
              <a:t>product</a:t>
            </a:r>
            <a:r>
              <a:rPr lang="fr-BE" altLang="nl-BE" sz="1000" i="1" dirty="0"/>
              <a:t>. </a:t>
            </a:r>
            <a:r>
              <a:rPr lang="fr-BE" altLang="nl-BE" sz="1000" i="1" dirty="0" err="1"/>
              <a:t>Additional</a:t>
            </a:r>
            <a:r>
              <a:rPr lang="fr-BE" altLang="nl-BE" sz="1000" i="1" dirty="0"/>
              <a:t> information (e.g. via </a:t>
            </a:r>
            <a:r>
              <a:rPr lang="fr-BE" altLang="nl-BE" sz="1000" i="1" dirty="0" err="1"/>
              <a:t>hovering</a:t>
            </a:r>
            <a:r>
              <a:rPr lang="fr-BE" altLang="nl-BE" sz="1000" i="1" dirty="0"/>
              <a:t>) </a:t>
            </a:r>
            <a:r>
              <a:rPr lang="fr-BE" altLang="nl-BE" sz="1000" i="1" dirty="0" err="1"/>
              <a:t>contains</a:t>
            </a:r>
            <a:r>
              <a:rPr lang="fr-BE" altLang="nl-BE" sz="1000" i="1" dirty="0"/>
              <a:t> the </a:t>
            </a:r>
            <a:r>
              <a:rPr lang="fr-BE" altLang="nl-BE" sz="1000" i="1" dirty="0" err="1"/>
              <a:t>following</a:t>
            </a:r>
            <a:r>
              <a:rPr lang="fr-BE" altLang="nl-BE" sz="1000" i="1" dirty="0"/>
              <a:t> data: </a:t>
            </a:r>
          </a:p>
          <a:p>
            <a:pPr>
              <a:spcBef>
                <a:spcPct val="0"/>
              </a:spcBef>
              <a:buFont typeface="Wingdings" panose="05000000000000000000" pitchFamily="2" charset="2"/>
              <a:buChar char="§"/>
            </a:pPr>
            <a:r>
              <a:rPr lang="fr-BE" altLang="nl-BE" sz="1000" i="1" dirty="0"/>
              <a:t>start date </a:t>
            </a:r>
            <a:r>
              <a:rPr lang="fr-BE" altLang="nl-BE" sz="1000" i="1" dirty="0" err="1"/>
              <a:t>supply</a:t>
            </a:r>
            <a:r>
              <a:rPr lang="fr-BE" altLang="nl-BE" sz="1000" i="1" dirty="0"/>
              <a:t> </a:t>
            </a:r>
            <a:r>
              <a:rPr lang="fr-BE" altLang="nl-BE" sz="1000" i="1" dirty="0" err="1"/>
              <a:t>problem</a:t>
            </a:r>
            <a:r>
              <a:rPr lang="fr-BE" altLang="nl-BE" sz="1000" i="1" dirty="0"/>
              <a:t>, </a:t>
            </a:r>
          </a:p>
          <a:p>
            <a:pPr>
              <a:spcBef>
                <a:spcPct val="0"/>
              </a:spcBef>
              <a:buFont typeface="Wingdings" panose="05000000000000000000" pitchFamily="2" charset="2"/>
              <a:buChar char="§"/>
            </a:pPr>
            <a:r>
              <a:rPr lang="fr-BE" altLang="nl-BE" sz="1000" i="1" dirty="0" err="1"/>
              <a:t>presumed</a:t>
            </a:r>
            <a:r>
              <a:rPr lang="fr-BE" altLang="nl-BE" sz="1000" i="1" dirty="0"/>
              <a:t> end date </a:t>
            </a:r>
            <a:r>
              <a:rPr lang="fr-BE" altLang="nl-BE" sz="1000" i="1" dirty="0" err="1"/>
              <a:t>supply</a:t>
            </a:r>
            <a:r>
              <a:rPr lang="fr-BE" altLang="nl-BE" sz="1000" i="1" dirty="0"/>
              <a:t> </a:t>
            </a:r>
            <a:r>
              <a:rPr lang="fr-BE" altLang="nl-BE" sz="1000" i="1" dirty="0" err="1"/>
              <a:t>problem</a:t>
            </a:r>
            <a:r>
              <a:rPr lang="fr-BE" altLang="nl-BE" sz="1000" i="1" dirty="0"/>
              <a:t>, </a:t>
            </a:r>
          </a:p>
          <a:p>
            <a:pPr>
              <a:spcBef>
                <a:spcPct val="0"/>
              </a:spcBef>
              <a:buFont typeface="Wingdings" panose="05000000000000000000" pitchFamily="2" charset="2"/>
              <a:buChar char="§"/>
            </a:pPr>
            <a:r>
              <a:rPr lang="fr-BE" altLang="nl-BE" sz="1000" i="1" dirty="0" err="1"/>
              <a:t>reason</a:t>
            </a:r>
            <a:r>
              <a:rPr lang="fr-BE" altLang="nl-BE" sz="1000" i="1" dirty="0"/>
              <a:t> </a:t>
            </a:r>
            <a:r>
              <a:rPr lang="fr-BE" altLang="nl-BE" sz="1000" i="1" dirty="0" err="1"/>
              <a:t>supply</a:t>
            </a:r>
            <a:r>
              <a:rPr lang="fr-BE" altLang="nl-BE" sz="1000" i="1" dirty="0"/>
              <a:t> </a:t>
            </a:r>
            <a:r>
              <a:rPr lang="fr-BE" altLang="nl-BE" sz="1000" i="1" dirty="0" err="1"/>
              <a:t>problem</a:t>
            </a:r>
            <a:r>
              <a:rPr lang="fr-BE" altLang="nl-BE" sz="1000" i="1" dirty="0"/>
              <a:t>, </a:t>
            </a:r>
          </a:p>
          <a:p>
            <a:pPr>
              <a:spcBef>
                <a:spcPct val="0"/>
              </a:spcBef>
              <a:buFont typeface="Wingdings" panose="05000000000000000000" pitchFamily="2" charset="2"/>
              <a:buChar char="§"/>
            </a:pPr>
            <a:r>
              <a:rPr lang="fr-BE" altLang="nl-BE" sz="1000" i="1" dirty="0"/>
              <a:t>impact </a:t>
            </a:r>
            <a:r>
              <a:rPr lang="fr-BE" altLang="nl-BE" sz="1000" i="1" dirty="0" err="1"/>
              <a:t>supply</a:t>
            </a:r>
            <a:r>
              <a:rPr lang="fr-BE" altLang="nl-BE" sz="1000" i="1" dirty="0"/>
              <a:t> </a:t>
            </a:r>
            <a:r>
              <a:rPr lang="fr-BE" altLang="nl-BE" sz="1000" i="1" dirty="0" err="1"/>
              <a:t>problem</a:t>
            </a:r>
            <a:r>
              <a:rPr lang="fr-BE" altLang="nl-BE" sz="1000" i="1" dirty="0"/>
              <a:t>, </a:t>
            </a:r>
          </a:p>
          <a:p>
            <a:pPr>
              <a:spcBef>
                <a:spcPct val="0"/>
              </a:spcBef>
              <a:buFont typeface="Wingdings" panose="05000000000000000000" pitchFamily="2" charset="2"/>
              <a:buChar char="§"/>
            </a:pPr>
            <a:r>
              <a:rPr lang="fr-BE" altLang="nl-BE" sz="1000" i="1" dirty="0" err="1"/>
              <a:t>additional</a:t>
            </a:r>
            <a:r>
              <a:rPr lang="fr-BE" altLang="nl-BE" sz="1000" i="1" dirty="0"/>
              <a:t> information </a:t>
            </a:r>
            <a:r>
              <a:rPr lang="fr-BE" altLang="nl-BE" sz="1000" i="1" dirty="0" err="1"/>
              <a:t>concerning</a:t>
            </a:r>
            <a:r>
              <a:rPr lang="fr-BE" altLang="nl-BE" sz="1000" i="1" dirty="0"/>
              <a:t> alternative </a:t>
            </a:r>
            <a:r>
              <a:rPr lang="fr-BE" altLang="nl-BE" sz="1000" i="1" dirty="0" err="1"/>
              <a:t>medicinal</a:t>
            </a:r>
            <a:r>
              <a:rPr lang="fr-BE" altLang="nl-BE" sz="1000" i="1" dirty="0"/>
              <a:t> </a:t>
            </a:r>
            <a:r>
              <a:rPr lang="fr-BE" altLang="nl-BE" sz="1000" i="1" dirty="0" err="1"/>
              <a:t>products</a:t>
            </a:r>
            <a:r>
              <a:rPr lang="fr-BE" altLang="nl-BE" sz="1000" i="1" dirty="0"/>
              <a:t> or </a:t>
            </a:r>
            <a:r>
              <a:rPr lang="fr-BE" altLang="nl-BE" sz="1000" i="1" dirty="0" err="1"/>
              <a:t>treatments</a:t>
            </a:r>
            <a:r>
              <a:rPr lang="fr-BE" altLang="nl-BE" sz="1000" i="1" dirty="0"/>
              <a:t>. </a:t>
            </a:r>
          </a:p>
          <a:p>
            <a:pPr>
              <a:spcBef>
                <a:spcPct val="0"/>
              </a:spcBef>
            </a:pPr>
            <a:endParaRPr lang="fr-BE" altLang="nl-BE" sz="1000" b="1" i="1" dirty="0"/>
          </a:p>
          <a:p>
            <a:pPr>
              <a:spcBef>
                <a:spcPct val="0"/>
              </a:spcBef>
            </a:pPr>
            <a:r>
              <a:rPr lang="fr-BE" altLang="nl-BE" sz="1000" b="1" i="1" dirty="0"/>
              <a:t>End of commercialisation </a:t>
            </a:r>
            <a:r>
              <a:rPr lang="fr-BE" altLang="nl-BE" sz="1000" i="1" dirty="0"/>
              <a:t>= </a:t>
            </a:r>
            <a:r>
              <a:rPr lang="fr-BE" altLang="nl-BE" sz="1000" i="1" dirty="0" err="1"/>
              <a:t>symbol</a:t>
            </a:r>
            <a:r>
              <a:rPr lang="fr-BE" altLang="nl-BE" sz="1000" i="1" dirty="0"/>
              <a:t> </a:t>
            </a:r>
            <a:r>
              <a:rPr lang="fr-BE" altLang="nl-BE" sz="1000" i="1" dirty="0" err="1"/>
              <a:t>indicating</a:t>
            </a:r>
            <a:r>
              <a:rPr lang="fr-BE" altLang="nl-BE" sz="1000" i="1" dirty="0"/>
              <a:t> the end of commercialisation of the </a:t>
            </a:r>
            <a:r>
              <a:rPr lang="fr-BE" altLang="nl-BE" sz="1000" i="1" dirty="0" err="1"/>
              <a:t>concerned</a:t>
            </a:r>
            <a:r>
              <a:rPr lang="fr-BE" altLang="nl-BE" sz="1000" i="1" dirty="0"/>
              <a:t> pack size of the </a:t>
            </a:r>
            <a:r>
              <a:rPr lang="fr-BE" altLang="nl-BE" sz="1000" i="1" dirty="0" err="1"/>
              <a:t>medicinal</a:t>
            </a:r>
            <a:r>
              <a:rPr lang="fr-BE" altLang="nl-BE" sz="1000" i="1" dirty="0"/>
              <a:t> </a:t>
            </a:r>
            <a:r>
              <a:rPr lang="fr-BE" altLang="nl-BE" sz="1000" i="1" dirty="0" err="1"/>
              <a:t>product</a:t>
            </a:r>
            <a:r>
              <a:rPr lang="fr-BE" altLang="nl-BE" sz="1000" i="1" dirty="0"/>
              <a:t>. </a:t>
            </a:r>
            <a:r>
              <a:rPr lang="fr-BE" altLang="nl-BE" sz="1000" i="1" dirty="0" err="1"/>
              <a:t>Additional</a:t>
            </a:r>
            <a:r>
              <a:rPr lang="fr-BE" altLang="nl-BE" sz="1000" i="1" dirty="0"/>
              <a:t> information (e.g. via </a:t>
            </a:r>
            <a:r>
              <a:rPr lang="fr-BE" altLang="nl-BE" sz="1000" i="1" dirty="0" err="1"/>
              <a:t>hovering</a:t>
            </a:r>
            <a:r>
              <a:rPr lang="fr-BE" altLang="nl-BE" sz="1000" i="1" dirty="0"/>
              <a:t>) </a:t>
            </a:r>
            <a:r>
              <a:rPr lang="fr-BE" altLang="nl-BE" sz="1000" i="1" dirty="0" err="1"/>
              <a:t>contains</a:t>
            </a:r>
            <a:r>
              <a:rPr lang="fr-BE" altLang="nl-BE" sz="1000" i="1" dirty="0"/>
              <a:t> the </a:t>
            </a:r>
            <a:r>
              <a:rPr lang="fr-BE" altLang="nl-BE" sz="1000" i="1" dirty="0" err="1"/>
              <a:t>following</a:t>
            </a:r>
            <a:r>
              <a:rPr lang="fr-BE" altLang="nl-BE" sz="1000" i="1" dirty="0"/>
              <a:t> data: </a:t>
            </a:r>
          </a:p>
          <a:p>
            <a:pPr>
              <a:spcBef>
                <a:spcPct val="0"/>
              </a:spcBef>
              <a:buFont typeface="Wingdings" panose="05000000000000000000" pitchFamily="2" charset="2"/>
              <a:buChar char="§"/>
            </a:pPr>
            <a:r>
              <a:rPr lang="fr-BE" altLang="nl-BE" sz="1000" i="1" dirty="0" err="1"/>
              <a:t>reason</a:t>
            </a:r>
            <a:r>
              <a:rPr lang="fr-BE" altLang="nl-BE" sz="1000" i="1" dirty="0"/>
              <a:t> end of commercialisation, </a:t>
            </a:r>
          </a:p>
          <a:p>
            <a:pPr>
              <a:spcBef>
                <a:spcPct val="0"/>
              </a:spcBef>
              <a:buFont typeface="Wingdings" panose="05000000000000000000" pitchFamily="2" charset="2"/>
              <a:buChar char="§"/>
            </a:pPr>
            <a:r>
              <a:rPr lang="fr-BE" altLang="nl-BE" sz="1000" i="1" dirty="0"/>
              <a:t>impact end of commercialisation, </a:t>
            </a:r>
          </a:p>
          <a:p>
            <a:pPr>
              <a:spcBef>
                <a:spcPct val="0"/>
              </a:spcBef>
              <a:buFont typeface="Wingdings" panose="05000000000000000000" pitchFamily="2" charset="2"/>
              <a:buChar char="§"/>
            </a:pPr>
            <a:r>
              <a:rPr lang="fr-BE" altLang="nl-BE" sz="1000" i="1" dirty="0" err="1"/>
              <a:t>additional</a:t>
            </a:r>
            <a:r>
              <a:rPr lang="fr-BE" altLang="nl-BE" sz="1000" i="1" dirty="0"/>
              <a:t> information </a:t>
            </a:r>
            <a:r>
              <a:rPr lang="fr-BE" altLang="nl-BE" sz="1000" i="1" dirty="0" err="1"/>
              <a:t>concerning</a:t>
            </a:r>
            <a:r>
              <a:rPr lang="fr-BE" altLang="nl-BE" sz="1000" i="1" dirty="0"/>
              <a:t> alternative </a:t>
            </a:r>
            <a:r>
              <a:rPr lang="fr-BE" altLang="nl-BE" sz="1000" i="1" dirty="0" err="1"/>
              <a:t>medicinal</a:t>
            </a:r>
            <a:r>
              <a:rPr lang="fr-BE" altLang="nl-BE" sz="1000" i="1" dirty="0"/>
              <a:t> </a:t>
            </a:r>
            <a:r>
              <a:rPr lang="fr-BE" altLang="nl-BE" sz="1000" i="1" dirty="0" err="1"/>
              <a:t>products</a:t>
            </a:r>
            <a:r>
              <a:rPr lang="fr-BE" altLang="nl-BE" sz="1000" i="1" dirty="0"/>
              <a:t> or </a:t>
            </a:r>
            <a:r>
              <a:rPr lang="fr-BE" altLang="nl-BE" sz="1000" i="1" dirty="0" err="1"/>
              <a:t>treatments</a:t>
            </a:r>
            <a:r>
              <a:rPr lang="fr-BE" altLang="nl-BE" sz="1000" i="1" dirty="0"/>
              <a:t>. </a:t>
            </a:r>
          </a:p>
          <a:p>
            <a:pPr algn="r"/>
            <a:r>
              <a:rPr lang="nl-BE" altLang="nl-BE" i="1" dirty="0"/>
              <a:t>	 </a:t>
            </a:r>
            <a:r>
              <a:rPr lang="nl-BE" altLang="nl-BE" sz="1400" dirty="0">
                <a:solidFill>
                  <a:srgbClr val="CC3399"/>
                </a:solidFill>
              </a:rPr>
              <a:t>http://www.samportal.be </a:t>
            </a:r>
          </a:p>
        </p:txBody>
      </p:sp>
      <p:sp>
        <p:nvSpPr>
          <p:cNvPr id="72709" name="Espace réservé du texte 4">
            <a:extLst>
              <a:ext uri="{FF2B5EF4-FFF2-40B4-BE49-F238E27FC236}">
                <a16:creationId xmlns:a16="http://schemas.microsoft.com/office/drawing/2014/main" id="{86B6769E-A922-4A37-BEB1-F6C2879E80AF}"/>
              </a:ext>
            </a:extLst>
          </p:cNvPr>
          <p:cNvSpPr>
            <a:spLocks noGrp="1"/>
          </p:cNvSpPr>
          <p:nvPr>
            <p:ph type="body" sz="quarter" idx="15"/>
          </p:nvPr>
        </p:nvSpPr>
        <p:spPr>
          <a:xfrm>
            <a:off x="250825" y="188913"/>
            <a:ext cx="7967663" cy="777875"/>
          </a:xfrm>
        </p:spPr>
        <p:txBody>
          <a:bodyPr/>
          <a:lstStyle/>
          <a:p>
            <a:r>
              <a:rPr lang="nl-BE" altLang="en-US"/>
              <a:t>5. Echange de données</a:t>
            </a:r>
          </a:p>
        </p:txBody>
      </p:sp>
      <p:sp>
        <p:nvSpPr>
          <p:cNvPr id="3" name="PIJL-OMLAAG 2">
            <a:extLst>
              <a:ext uri="{FF2B5EF4-FFF2-40B4-BE49-F238E27FC236}">
                <a16:creationId xmlns:a16="http://schemas.microsoft.com/office/drawing/2014/main" id="{464BF388-1EB8-4F43-9AC2-746BD6C776D0}"/>
              </a:ext>
            </a:extLst>
          </p:cNvPr>
          <p:cNvSpPr/>
          <p:nvPr/>
        </p:nvSpPr>
        <p:spPr>
          <a:xfrm>
            <a:off x="1187450" y="1284288"/>
            <a:ext cx="144463" cy="301625"/>
          </a:xfrm>
          <a:prstGeom prst="downArrow">
            <a:avLst/>
          </a:prstGeom>
          <a:solidFill>
            <a:srgbClr val="729B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74754" name="Espace réservé du texte 4">
            <a:extLst>
              <a:ext uri="{FF2B5EF4-FFF2-40B4-BE49-F238E27FC236}">
                <a16:creationId xmlns:a16="http://schemas.microsoft.com/office/drawing/2014/main" id="{B35D0936-9442-46E9-BDE6-A01607211F62}"/>
              </a:ext>
            </a:extLst>
          </p:cNvPr>
          <p:cNvSpPr>
            <a:spLocks noGrp="1"/>
          </p:cNvSpPr>
          <p:nvPr>
            <p:ph type="body" sz="quarter" idx="15"/>
          </p:nvPr>
        </p:nvSpPr>
        <p:spPr>
          <a:xfrm>
            <a:off x="250825" y="188913"/>
            <a:ext cx="7967663" cy="777875"/>
          </a:xfrm>
        </p:spPr>
        <p:txBody>
          <a:bodyPr/>
          <a:lstStyle/>
          <a:p>
            <a:r>
              <a:rPr lang="nl-BE" altLang="en-US"/>
              <a:t>5. Echange de données</a:t>
            </a:r>
          </a:p>
        </p:txBody>
      </p:sp>
      <p:sp>
        <p:nvSpPr>
          <p:cNvPr id="74756" name="Rechthoek 1">
            <a:extLst>
              <a:ext uri="{FF2B5EF4-FFF2-40B4-BE49-F238E27FC236}">
                <a16:creationId xmlns:a16="http://schemas.microsoft.com/office/drawing/2014/main" id="{1C3A91AA-17DF-4C64-9841-50C66D65CE86}"/>
              </a:ext>
            </a:extLst>
          </p:cNvPr>
          <p:cNvSpPr>
            <a:spLocks noChangeArrowheads="1"/>
          </p:cNvSpPr>
          <p:nvPr/>
        </p:nvSpPr>
        <p:spPr bwMode="auto">
          <a:xfrm>
            <a:off x="3924300" y="5876925"/>
            <a:ext cx="6605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nl-BE" sz="1200" dirty="0">
                <a:solidFill>
                  <a:schemeClr val="accent2">
                    <a:lumMod val="50000"/>
                  </a:schemeClr>
                </a:solidFill>
                <a:latin typeface="Bradley Hand ITC" panose="03070402050302030203" pitchFamily="66" charset="0"/>
              </a:rPr>
              <a:t> Carly Fiorina, former executive, president, and chair of Hewlett-Packard Co.</a:t>
            </a:r>
            <a:endParaRPr lang="nl-BE" altLang="nl-BE" sz="1200" dirty="0">
              <a:solidFill>
                <a:schemeClr val="accent2">
                  <a:lumMod val="50000"/>
                </a:schemeClr>
              </a:solidFill>
              <a:latin typeface="Bradley Hand ITC" panose="03070402050302030203" pitchFamily="66" charset="0"/>
            </a:endParaRPr>
          </a:p>
        </p:txBody>
      </p:sp>
      <p:pic>
        <p:nvPicPr>
          <p:cNvPr id="2" name="Afbeelding 2">
            <a:extLst>
              <a:ext uri="{FF2B5EF4-FFF2-40B4-BE49-F238E27FC236}">
                <a16:creationId xmlns:a16="http://schemas.microsoft.com/office/drawing/2014/main" id="{F09BCB56-B95C-48F2-BAF0-5648906820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950913"/>
            <a:ext cx="9180513"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texte 3">
            <a:extLst>
              <a:ext uri="{FF2B5EF4-FFF2-40B4-BE49-F238E27FC236}">
                <a16:creationId xmlns:a16="http://schemas.microsoft.com/office/drawing/2014/main" id="{F3B3DB7C-85A5-4E1B-8DD3-A0615C2CE2D2}"/>
              </a:ext>
            </a:extLst>
          </p:cNvPr>
          <p:cNvSpPr>
            <a:spLocks noGrp="1"/>
          </p:cNvSpPr>
          <p:nvPr>
            <p:ph type="body" sz="quarter" idx="14"/>
          </p:nvPr>
        </p:nvSpPr>
        <p:spPr>
          <a:xfrm>
            <a:off x="900113" y="2636838"/>
            <a:ext cx="7273925" cy="1800225"/>
          </a:xfrm>
        </p:spPr>
        <p:txBody>
          <a:bodyPr/>
          <a:lstStyle/>
          <a:p>
            <a:r>
              <a:rPr lang="fr-FR" altLang="fr-FR" sz="1400" dirty="0"/>
              <a:t>Si vous remarquez une erreur ou si vous avez une remarque au sujet des données reprises dans </a:t>
            </a:r>
            <a:r>
              <a:rPr lang="fr-FR" altLang="fr-FR" sz="1400" dirty="0" err="1"/>
              <a:t>PharmaStatut</a:t>
            </a:r>
            <a:r>
              <a:rPr lang="fr-FR" altLang="fr-FR" sz="1400" dirty="0"/>
              <a:t>, veuillez contacter</a:t>
            </a:r>
            <a:r>
              <a:rPr lang="nl-BE" altLang="nl-BE" sz="1400" dirty="0"/>
              <a:t> </a:t>
            </a:r>
            <a:r>
              <a:rPr lang="nl-BE" altLang="nl-BE" sz="1400" dirty="0">
                <a:hlinkClick r:id="rId2"/>
              </a:rPr>
              <a:t>database@fagg.be</a:t>
            </a:r>
            <a:r>
              <a:rPr lang="nl-BE" altLang="nl-BE" sz="1400" dirty="0"/>
              <a:t>. </a:t>
            </a:r>
          </a:p>
          <a:p>
            <a:endParaRPr lang="nl-BE" altLang="nl-BE" sz="1400" dirty="0"/>
          </a:p>
          <a:p>
            <a:r>
              <a:rPr lang="fr-FR" altLang="fr-FR" sz="1400" dirty="0"/>
              <a:t>Si vous avez d’autres questions au sujet de la disponibilité d’un médicament, veuillez contacter</a:t>
            </a:r>
            <a:r>
              <a:rPr lang="nl-BE" altLang="nl-BE" sz="1400" dirty="0"/>
              <a:t> </a:t>
            </a:r>
            <a:r>
              <a:rPr lang="nl-BE" altLang="nl-BE" sz="1400" dirty="0">
                <a:hlinkClick r:id="rId3"/>
              </a:rPr>
              <a:t>supply-problems@fagg.be</a:t>
            </a:r>
            <a:r>
              <a:rPr lang="nl-BE" altLang="nl-BE" sz="1400" dirty="0"/>
              <a:t>.</a:t>
            </a:r>
            <a:endParaRPr lang="en-GB" altLang="en-US"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texte 4">
            <a:extLst>
              <a:ext uri="{FF2B5EF4-FFF2-40B4-BE49-F238E27FC236}">
                <a16:creationId xmlns:a16="http://schemas.microsoft.com/office/drawing/2014/main" id="{A32FB63B-1659-4510-9012-162017C8095C}"/>
              </a:ext>
            </a:extLst>
          </p:cNvPr>
          <p:cNvSpPr>
            <a:spLocks noGrp="1"/>
          </p:cNvSpPr>
          <p:nvPr>
            <p:ph type="body" sz="quarter" idx="4294967295"/>
          </p:nvPr>
        </p:nvSpPr>
        <p:spPr>
          <a:xfrm>
            <a:off x="498475" y="404813"/>
            <a:ext cx="6564313" cy="576262"/>
          </a:xfrm>
        </p:spPr>
        <p:txBody>
          <a:bodyPr/>
          <a:lstStyle/>
          <a:p>
            <a:pPr marL="0" indent="0" eaLnBrk="1" hangingPunct="1">
              <a:buFont typeface="Arial" panose="020B0604020202020204" pitchFamily="34" charset="0"/>
              <a:buNone/>
            </a:pPr>
            <a:r>
              <a:rPr lang="fr-BE" altLang="en-US" sz="2400" b="1">
                <a:solidFill>
                  <a:srgbClr val="729BC8"/>
                </a:solidFill>
                <a:latin typeface="Verdana" panose="020B0604030504040204" pitchFamily="34" charset="0"/>
              </a:rPr>
              <a:t>Contact</a:t>
            </a:r>
          </a:p>
        </p:txBody>
      </p:sp>
      <p:sp>
        <p:nvSpPr>
          <p:cNvPr id="10243" name="Sous-titre 1">
            <a:extLst>
              <a:ext uri="{FF2B5EF4-FFF2-40B4-BE49-F238E27FC236}">
                <a16:creationId xmlns:a16="http://schemas.microsoft.com/office/drawing/2014/main" id="{033328E7-F5C7-4627-8FFC-6F03BE972174}"/>
              </a:ext>
            </a:extLst>
          </p:cNvPr>
          <p:cNvSpPr>
            <a:spLocks noGrp="1"/>
          </p:cNvSpPr>
          <p:nvPr>
            <p:ph type="subTitle" idx="4294967295"/>
          </p:nvPr>
        </p:nvSpPr>
        <p:spPr>
          <a:xfrm>
            <a:off x="611188" y="981075"/>
            <a:ext cx="7777162" cy="5256213"/>
          </a:xfrm>
        </p:spPr>
        <p:txBody>
          <a:bodyPr/>
          <a:lstStyle/>
          <a:p>
            <a:pPr marL="0" indent="0" algn="ctr" eaLnBrk="1" hangingPunct="1">
              <a:buFont typeface="Arial" panose="020B0604020202020204" pitchFamily="34" charset="0"/>
              <a:buNone/>
            </a:pPr>
            <a:r>
              <a:rPr lang="fr-BE" altLang="en-US" sz="2000" b="1">
                <a:solidFill>
                  <a:srgbClr val="575757"/>
                </a:solidFill>
                <a:latin typeface="Verdana" panose="020B0604030504040204" pitchFamily="34" charset="0"/>
              </a:rPr>
              <a:t>Agence fédérale des médicaments et </a:t>
            </a:r>
            <a:br>
              <a:rPr lang="fr-BE" altLang="en-US" sz="2000" b="1">
                <a:solidFill>
                  <a:srgbClr val="575757"/>
                </a:solidFill>
                <a:latin typeface="Verdana" panose="020B0604030504040204" pitchFamily="34" charset="0"/>
              </a:rPr>
            </a:br>
            <a:r>
              <a:rPr lang="fr-BE" altLang="en-US" sz="2000" b="1">
                <a:solidFill>
                  <a:srgbClr val="575757"/>
                </a:solidFill>
                <a:latin typeface="Verdana" panose="020B0604030504040204" pitchFamily="34" charset="0"/>
              </a:rPr>
              <a:t>des produits de santé - AFMPS</a:t>
            </a:r>
          </a:p>
          <a:p>
            <a:pPr marL="0" indent="0" algn="ctr" eaLnBrk="1" hangingPunct="1">
              <a:buFont typeface="Arial" panose="020B0604020202020204" pitchFamily="34" charset="0"/>
              <a:buNone/>
            </a:pPr>
            <a:endParaRPr lang="fr-BE" altLang="en-US" sz="800">
              <a:solidFill>
                <a:srgbClr val="575757"/>
              </a:solidFill>
              <a:latin typeface="Verdana" panose="020B0604030504040204" pitchFamily="34" charset="0"/>
            </a:endParaRPr>
          </a:p>
          <a:p>
            <a:pPr marL="0" indent="0" algn="ctr" eaLnBrk="1" hangingPunct="1">
              <a:buFont typeface="Arial" panose="020B0604020202020204" pitchFamily="34" charset="0"/>
              <a:buNone/>
            </a:pPr>
            <a:r>
              <a:rPr lang="fr-BE" altLang="en-US" sz="2000">
                <a:solidFill>
                  <a:srgbClr val="575757"/>
                </a:solidFill>
                <a:latin typeface="Verdana" panose="020B0604030504040204" pitchFamily="34" charset="0"/>
              </a:rPr>
              <a:t>Avenue Galilée 5/03 </a:t>
            </a:r>
          </a:p>
          <a:p>
            <a:pPr marL="0" indent="0" algn="ctr" eaLnBrk="1" hangingPunct="1">
              <a:buFont typeface="Arial" panose="020B0604020202020204" pitchFamily="34" charset="0"/>
              <a:buNone/>
            </a:pPr>
            <a:r>
              <a:rPr lang="fr-BE" altLang="en-US" sz="2000">
                <a:solidFill>
                  <a:srgbClr val="575757"/>
                </a:solidFill>
                <a:latin typeface="Verdana" panose="020B0604030504040204" pitchFamily="34" charset="0"/>
              </a:rPr>
              <a:t>1210 BRUXELLES</a:t>
            </a:r>
          </a:p>
          <a:p>
            <a:pPr marL="0" indent="0" algn="ctr" eaLnBrk="1" hangingPunct="1">
              <a:buFont typeface="Arial" panose="020B0604020202020204" pitchFamily="34" charset="0"/>
              <a:buNone/>
            </a:pPr>
            <a:endParaRPr lang="fr-BE" altLang="en-US" sz="800">
              <a:solidFill>
                <a:srgbClr val="575757"/>
              </a:solidFill>
              <a:latin typeface="Verdana" panose="020B0604030504040204" pitchFamily="34" charset="0"/>
            </a:endParaRPr>
          </a:p>
          <a:p>
            <a:pPr marL="0" indent="0" algn="ctr" eaLnBrk="1" hangingPunct="1">
              <a:buFont typeface="Arial" panose="020B0604020202020204" pitchFamily="34" charset="0"/>
              <a:buNone/>
            </a:pPr>
            <a:r>
              <a:rPr lang="fr-BE" altLang="en-US" sz="2000">
                <a:solidFill>
                  <a:srgbClr val="575757"/>
                </a:solidFill>
                <a:latin typeface="Verdana" panose="020B0604030504040204" pitchFamily="34" charset="0"/>
              </a:rPr>
              <a:t>tél.	+ 32 2 528 40 00</a:t>
            </a:r>
          </a:p>
          <a:p>
            <a:pPr marL="0" indent="0" algn="ctr" eaLnBrk="1" hangingPunct="1">
              <a:buFont typeface="Arial" panose="020B0604020202020204" pitchFamily="34" charset="0"/>
              <a:buNone/>
            </a:pPr>
            <a:r>
              <a:rPr lang="fr-BE" altLang="en-US" sz="2000">
                <a:solidFill>
                  <a:srgbClr val="575757"/>
                </a:solidFill>
                <a:latin typeface="Verdana" panose="020B0604030504040204" pitchFamily="34" charset="0"/>
              </a:rPr>
              <a:t>fax	+ 32 2 528 40 01</a:t>
            </a:r>
          </a:p>
          <a:p>
            <a:pPr marL="0" indent="0" algn="ctr" eaLnBrk="1" hangingPunct="1">
              <a:buFont typeface="Arial" panose="020B0604020202020204" pitchFamily="34" charset="0"/>
              <a:buNone/>
            </a:pPr>
            <a:r>
              <a:rPr lang="fr-BE" altLang="en-US" sz="2000">
                <a:solidFill>
                  <a:srgbClr val="575757"/>
                </a:solidFill>
                <a:latin typeface="Verdana" panose="020B0604030504040204" pitchFamily="34" charset="0"/>
              </a:rPr>
              <a:t>e-mail	</a:t>
            </a:r>
            <a:r>
              <a:rPr lang="fr-BE" altLang="en-US" sz="2000">
                <a:solidFill>
                  <a:srgbClr val="575757"/>
                </a:solidFill>
                <a:latin typeface="Verdana" panose="020B0604030504040204" pitchFamily="34" charset="0"/>
                <a:hlinkClick r:id="rId2"/>
              </a:rPr>
              <a:t>welcome@afmps.be</a:t>
            </a:r>
            <a:endParaRPr lang="fr-BE" altLang="en-US" sz="2000" i="1">
              <a:solidFill>
                <a:srgbClr val="575757"/>
              </a:solidFill>
              <a:latin typeface="Verdana" panose="020B0604030504040204" pitchFamily="34" charset="0"/>
            </a:endParaRPr>
          </a:p>
          <a:p>
            <a:pPr marL="0" indent="0" algn="ctr" eaLnBrk="1" hangingPunct="1">
              <a:spcBef>
                <a:spcPct val="0"/>
              </a:spcBef>
              <a:buFont typeface="Arial" panose="020B0604020202020204" pitchFamily="34" charset="0"/>
              <a:buNone/>
            </a:pPr>
            <a:r>
              <a:rPr lang="fr-BE" altLang="en-US" sz="2000">
                <a:solidFill>
                  <a:srgbClr val="575757"/>
                </a:solidFill>
                <a:latin typeface="Verdana" panose="020B0604030504040204" pitchFamily="34" charset="0"/>
                <a:hlinkClick r:id="rId3"/>
              </a:rPr>
              <a:t>www.afmps.be</a:t>
            </a:r>
            <a:endParaRPr lang="fr-BE" altLang="en-US" sz="2000">
              <a:solidFill>
                <a:srgbClr val="575757"/>
              </a:solidFill>
              <a:latin typeface="Verdana" panose="020B0604030504040204" pitchFamily="34" charset="0"/>
            </a:endParaRPr>
          </a:p>
          <a:p>
            <a:pPr marL="0" indent="0" algn="ctr" eaLnBrk="1" hangingPunct="1">
              <a:spcBef>
                <a:spcPct val="0"/>
              </a:spcBef>
              <a:buFont typeface="Arial" panose="020B0604020202020204" pitchFamily="34" charset="0"/>
              <a:buNone/>
            </a:pPr>
            <a:endParaRPr lang="fr-BE" altLang="en-US" sz="2000">
              <a:solidFill>
                <a:srgbClr val="575757"/>
              </a:solidFill>
              <a:latin typeface="Verdana" panose="020B0604030504040204" pitchFamily="34" charset="0"/>
            </a:endParaRPr>
          </a:p>
          <a:p>
            <a:pPr marL="0" indent="0" algn="ctr" eaLnBrk="1" hangingPunct="1">
              <a:spcBef>
                <a:spcPct val="0"/>
              </a:spcBef>
              <a:buFont typeface="Arial" panose="020B0604020202020204" pitchFamily="34" charset="0"/>
              <a:buNone/>
            </a:pPr>
            <a:endParaRPr lang="fr-BE" altLang="en-US" sz="2000">
              <a:solidFill>
                <a:srgbClr val="575757"/>
              </a:solidFill>
              <a:latin typeface="Verdana" panose="020B0604030504040204" pitchFamily="34" charset="0"/>
            </a:endParaRPr>
          </a:p>
          <a:p>
            <a:pPr marL="0" indent="0" algn="ctr" eaLnBrk="1" hangingPunct="1">
              <a:spcBef>
                <a:spcPct val="0"/>
              </a:spcBef>
              <a:buFont typeface="Arial" panose="020B0604020202020204" pitchFamily="34" charset="0"/>
              <a:buNone/>
            </a:pPr>
            <a:r>
              <a:rPr lang="fr-BE" altLang="nl-BE" sz="2000">
                <a:solidFill>
                  <a:srgbClr val="575757"/>
                </a:solidFill>
                <a:latin typeface="Verdana" panose="020B0604030504040204" pitchFamily="34" charset="0"/>
              </a:rPr>
              <a:t>Suivez l’AFMPS sur Facebook, Twitter et LinkedIn</a:t>
            </a:r>
            <a:endParaRPr lang="nl-BE" altLang="nl-BE" sz="2000">
              <a:solidFill>
                <a:srgbClr val="575757"/>
              </a:solidFill>
              <a:latin typeface="Verdana" panose="020B0604030504040204" pitchFamily="34" charset="0"/>
            </a:endParaRPr>
          </a:p>
          <a:p>
            <a:pPr marL="0" indent="0" algn="ctr" eaLnBrk="1" hangingPunct="1">
              <a:spcBef>
                <a:spcPct val="0"/>
              </a:spcBef>
              <a:buFont typeface="Arial" panose="020B0604020202020204" pitchFamily="34" charset="0"/>
              <a:buNone/>
            </a:pPr>
            <a:endParaRPr lang="fr-BE" altLang="en-US" sz="2000">
              <a:solidFill>
                <a:srgbClr val="000066"/>
              </a:solidFill>
              <a:latin typeface="Verdana" panose="020B0604030504040204" pitchFamily="34" charset="0"/>
            </a:endParaRPr>
          </a:p>
        </p:txBody>
      </p:sp>
      <p:pic>
        <p:nvPicPr>
          <p:cNvPr id="10244" name="Picture 5" descr="Afbeeldingsresultaat voor volg ons op">
            <a:extLst>
              <a:ext uri="{FF2B5EF4-FFF2-40B4-BE49-F238E27FC236}">
                <a16:creationId xmlns:a16="http://schemas.microsoft.com/office/drawing/2014/main" id="{0276D8F3-3032-406D-84EE-850BE21F5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181" t="29829" r="15189" b="32211"/>
          <a:stretch>
            <a:fillRect/>
          </a:stretch>
        </p:blipFill>
        <p:spPr bwMode="auto">
          <a:xfrm>
            <a:off x="3060700" y="5157788"/>
            <a:ext cx="30241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ce réservé du texte 4">
            <a:extLst>
              <a:ext uri="{FF2B5EF4-FFF2-40B4-BE49-F238E27FC236}">
                <a16:creationId xmlns:a16="http://schemas.microsoft.com/office/drawing/2014/main" id="{9872555F-69D9-4A09-A424-6F97B6E8E5D5}"/>
              </a:ext>
            </a:extLst>
          </p:cNvPr>
          <p:cNvSpPr>
            <a:spLocks noGrp="1"/>
          </p:cNvSpPr>
          <p:nvPr>
            <p:ph type="body" sz="quarter" idx="15"/>
          </p:nvPr>
        </p:nvSpPr>
        <p:spPr>
          <a:xfrm>
            <a:off x="179388" y="234950"/>
            <a:ext cx="8964612" cy="904875"/>
          </a:xfrm>
        </p:spPr>
        <p:txBody>
          <a:bodyPr/>
          <a:lstStyle/>
          <a:p>
            <a:r>
              <a:rPr lang="nl-BE" altLang="en-US" dirty="0"/>
              <a:t>1. </a:t>
            </a:r>
            <a:r>
              <a:rPr lang="fr" altLang="en-US" dirty="0"/>
              <a:t>PharmaStatut en quelques mots 		</a:t>
            </a:r>
            <a:r>
              <a:rPr lang="nl-BE" altLang="en-US" sz="1700" b="0" dirty="0" err="1"/>
              <a:t>Contenu</a:t>
            </a:r>
            <a:endParaRPr lang="nl-BE" altLang="en-US" sz="1700" dirty="0"/>
          </a:p>
        </p:txBody>
      </p:sp>
      <p:pic>
        <p:nvPicPr>
          <p:cNvPr id="3" name="Image 2">
            <a:extLst>
              <a:ext uri="{FF2B5EF4-FFF2-40B4-BE49-F238E27FC236}">
                <a16:creationId xmlns:a16="http://schemas.microsoft.com/office/drawing/2014/main" id="{8E692B05-4A51-58AA-E4F6-DFA251B4E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5175"/>
            <a:ext cx="815975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ce réservé du texte 4">
            <a:extLst>
              <a:ext uri="{FF2B5EF4-FFF2-40B4-BE49-F238E27FC236}">
                <a16:creationId xmlns:a16="http://schemas.microsoft.com/office/drawing/2014/main" id="{9872555F-69D9-4A09-A424-6F97B6E8E5D5}"/>
              </a:ext>
            </a:extLst>
          </p:cNvPr>
          <p:cNvSpPr>
            <a:spLocks noGrp="1"/>
          </p:cNvSpPr>
          <p:nvPr>
            <p:ph type="body" sz="quarter" idx="15"/>
          </p:nvPr>
        </p:nvSpPr>
        <p:spPr>
          <a:xfrm>
            <a:off x="179388" y="234950"/>
            <a:ext cx="8964612" cy="904875"/>
          </a:xfrm>
        </p:spPr>
        <p:txBody>
          <a:bodyPr/>
          <a:lstStyle/>
          <a:p>
            <a:r>
              <a:rPr lang="nl-BE" altLang="en-US" dirty="0"/>
              <a:t>1. </a:t>
            </a:r>
            <a:r>
              <a:rPr lang="fr" altLang="en-US" dirty="0"/>
              <a:t>PharmaStatut en quelques mots 		</a:t>
            </a:r>
            <a:r>
              <a:rPr lang="nl-BE" altLang="en-US" sz="1700" b="0" dirty="0" err="1"/>
              <a:t>Contenu</a:t>
            </a:r>
            <a:endParaRPr lang="nl-BE" altLang="en-US" sz="1700" dirty="0"/>
          </a:p>
        </p:txBody>
      </p:sp>
      <p:pic>
        <p:nvPicPr>
          <p:cNvPr id="2" name="Afbeelding 1">
            <a:extLst>
              <a:ext uri="{FF2B5EF4-FFF2-40B4-BE49-F238E27FC236}">
                <a16:creationId xmlns:a16="http://schemas.microsoft.com/office/drawing/2014/main" id="{A4B8436A-E0E5-41CE-960B-19205E9D8BF3}"/>
              </a:ext>
            </a:extLst>
          </p:cNvPr>
          <p:cNvPicPr>
            <a:picLocks noChangeAspect="1"/>
          </p:cNvPicPr>
          <p:nvPr/>
        </p:nvPicPr>
        <p:blipFill>
          <a:blip r:embed="rId2"/>
          <a:stretch>
            <a:fillRect/>
          </a:stretch>
        </p:blipFill>
        <p:spPr>
          <a:xfrm>
            <a:off x="333165" y="1052736"/>
            <a:ext cx="8662287" cy="4752528"/>
          </a:xfrm>
          <a:prstGeom prst="rect">
            <a:avLst/>
          </a:prstGeom>
        </p:spPr>
      </p:pic>
    </p:spTree>
    <p:extLst>
      <p:ext uri="{BB962C8B-B14F-4D97-AF65-F5344CB8AC3E}">
        <p14:creationId xmlns:p14="http://schemas.microsoft.com/office/powerpoint/2010/main" val="79690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texte 3">
            <a:extLst>
              <a:ext uri="{FF2B5EF4-FFF2-40B4-BE49-F238E27FC236}">
                <a16:creationId xmlns:a16="http://schemas.microsoft.com/office/drawing/2014/main" id="{CADDD9C4-143A-4749-A90A-D2B91C339E1D}"/>
              </a:ext>
            </a:extLst>
          </p:cNvPr>
          <p:cNvSpPr>
            <a:spLocks noGrp="1"/>
          </p:cNvSpPr>
          <p:nvPr>
            <p:ph type="body" sz="quarter" idx="14"/>
          </p:nvPr>
        </p:nvSpPr>
        <p:spPr>
          <a:xfrm>
            <a:off x="791580" y="2564904"/>
            <a:ext cx="7560839" cy="2305050"/>
          </a:xfrm>
        </p:spPr>
        <p:txBody>
          <a:bodyPr/>
          <a:lstStyle/>
          <a:p>
            <a:r>
              <a:rPr lang="fr" altLang="nl-BE" dirty="0"/>
              <a:t>Page d’accueil version NL  →  </a:t>
            </a:r>
            <a:r>
              <a:rPr lang="fr" altLang="nl-BE" dirty="0">
                <a:hlinkClick r:id="rId2"/>
              </a:rPr>
              <a:t>https://farmastatus.be/</a:t>
            </a:r>
            <a:endParaRPr lang="fr" altLang="nl-BE" dirty="0"/>
          </a:p>
          <a:p>
            <a:r>
              <a:rPr lang="fr" altLang="nl-BE" dirty="0"/>
              <a:t>Page d’accueil version FR  →  </a:t>
            </a:r>
            <a:r>
              <a:rPr lang="fr" altLang="nl-BE" dirty="0">
                <a:hlinkClick r:id="rId3"/>
              </a:rPr>
              <a:t>https://pharmastatut.be</a:t>
            </a:r>
            <a:endParaRPr lang="fr" altLang="nl-BE" dirty="0"/>
          </a:p>
          <a:p>
            <a:r>
              <a:rPr lang="fr" altLang="nl-BE" dirty="0"/>
              <a:t>Page d’accueil version EN  →  </a:t>
            </a:r>
            <a:r>
              <a:rPr lang="fr" altLang="nl-BE" dirty="0">
                <a:hlinkClick r:id="rId4"/>
              </a:rPr>
              <a:t>https://pharmastatus.be</a:t>
            </a:r>
            <a:endParaRPr lang="fr" altLang="nl-BE" dirty="0"/>
          </a:p>
          <a:p>
            <a:endParaRPr lang="nl-BE" altLang="en-US" dirty="0"/>
          </a:p>
          <a:p>
            <a:endParaRPr lang="en-GB" altLang="en-US" dirty="0"/>
          </a:p>
        </p:txBody>
      </p:sp>
      <p:sp>
        <p:nvSpPr>
          <p:cNvPr id="13315" name="Espace réservé du texte 4">
            <a:extLst>
              <a:ext uri="{FF2B5EF4-FFF2-40B4-BE49-F238E27FC236}">
                <a16:creationId xmlns:a16="http://schemas.microsoft.com/office/drawing/2014/main" id="{DC336EFB-2C5F-47FE-AD29-EBC66A04E303}"/>
              </a:ext>
            </a:extLst>
          </p:cNvPr>
          <p:cNvSpPr>
            <a:spLocks noGrp="1"/>
          </p:cNvSpPr>
          <p:nvPr>
            <p:ph type="body" sz="quarter" idx="15"/>
          </p:nvPr>
        </p:nvSpPr>
        <p:spPr>
          <a:xfrm>
            <a:off x="179388" y="260350"/>
            <a:ext cx="8640762" cy="777875"/>
          </a:xfrm>
        </p:spPr>
        <p:txBody>
          <a:bodyPr>
            <a:normAutofit/>
          </a:bodyPr>
          <a:lstStyle/>
          <a:p>
            <a:r>
              <a:rPr lang="nl-BE" altLang="en-US" dirty="0"/>
              <a:t>1. </a:t>
            </a:r>
            <a:r>
              <a:rPr lang="fr" altLang="en-US" dirty="0"/>
              <a:t>PharmaStatut en quelques mots 		</a:t>
            </a:r>
            <a:r>
              <a:rPr lang="nl-BE" altLang="en-US" sz="1700" b="0" dirty="0"/>
              <a:t>URL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texte 4">
            <a:extLst>
              <a:ext uri="{FF2B5EF4-FFF2-40B4-BE49-F238E27FC236}">
                <a16:creationId xmlns:a16="http://schemas.microsoft.com/office/drawing/2014/main" id="{A5B768C6-BDA4-437A-B226-3C638973D35F}"/>
              </a:ext>
            </a:extLst>
          </p:cNvPr>
          <p:cNvSpPr>
            <a:spLocks noGrp="1"/>
          </p:cNvSpPr>
          <p:nvPr>
            <p:ph type="body" sz="quarter" idx="15"/>
          </p:nvPr>
        </p:nvSpPr>
        <p:spPr>
          <a:xfrm>
            <a:off x="179388" y="260350"/>
            <a:ext cx="8640762" cy="777875"/>
          </a:xfrm>
        </p:spPr>
        <p:txBody>
          <a:bodyPr/>
          <a:lstStyle/>
          <a:p>
            <a:r>
              <a:rPr lang="nl-BE" altLang="en-US" dirty="0"/>
              <a:t>1. </a:t>
            </a:r>
            <a:r>
              <a:rPr lang="fr" altLang="en-US" dirty="0"/>
              <a:t>PharmaStatut en quelques mots 	</a:t>
            </a:r>
            <a:r>
              <a:rPr lang="nl-BE" altLang="en-US" sz="1500" b="0" dirty="0"/>
              <a:t>Version pour 								</a:t>
            </a:r>
            <a:r>
              <a:rPr lang="fr" altLang="en-US" sz="1500" b="0" dirty="0"/>
              <a:t>appareils mobiles</a:t>
            </a:r>
            <a:endParaRPr lang="nl-BE" altLang="en-US" sz="1500" b="0" dirty="0"/>
          </a:p>
        </p:txBody>
      </p:sp>
      <p:sp>
        <p:nvSpPr>
          <p:cNvPr id="14339" name="Espace réservé du texte 3">
            <a:extLst>
              <a:ext uri="{FF2B5EF4-FFF2-40B4-BE49-F238E27FC236}">
                <a16:creationId xmlns:a16="http://schemas.microsoft.com/office/drawing/2014/main" id="{CDF855E2-B9E0-4394-AE5F-A63D5C9130AF}"/>
              </a:ext>
            </a:extLst>
          </p:cNvPr>
          <p:cNvSpPr>
            <a:spLocks noGrp="1"/>
          </p:cNvSpPr>
          <p:nvPr>
            <p:ph type="body" sz="quarter" idx="14"/>
          </p:nvPr>
        </p:nvSpPr>
        <p:spPr>
          <a:xfrm>
            <a:off x="4716016" y="1196752"/>
            <a:ext cx="4189602" cy="4824536"/>
          </a:xfrm>
        </p:spPr>
        <p:txBody>
          <a:bodyPr/>
          <a:lstStyle/>
          <a:p>
            <a:r>
              <a:rPr lang="fr" altLang="en-US" sz="1800" b="1" dirty="0">
                <a:solidFill>
                  <a:srgbClr val="729BC8"/>
                </a:solidFill>
              </a:rPr>
              <a:t>Partie en accès public</a:t>
            </a:r>
          </a:p>
          <a:p>
            <a:endParaRPr lang="fr" altLang="en-US" sz="1600" dirty="0"/>
          </a:p>
          <a:p>
            <a:r>
              <a:rPr lang="fr" altLang="en-US" sz="1600" dirty="0"/>
              <a:t>→    accessible sur appareils mobiles</a:t>
            </a:r>
          </a:p>
          <a:p>
            <a:endParaRPr lang="nl-BE" altLang="en-US" sz="1600" b="1" dirty="0"/>
          </a:p>
          <a:p>
            <a:endParaRPr lang="nl-BE" altLang="en-US" sz="1600" b="1" dirty="0"/>
          </a:p>
          <a:p>
            <a:endParaRPr lang="nl-BE" altLang="en-US" sz="1600" b="1" dirty="0"/>
          </a:p>
          <a:p>
            <a:endParaRPr lang="nl-BE" altLang="en-US" sz="1600" b="1" dirty="0"/>
          </a:p>
          <a:p>
            <a:pPr>
              <a:buFont typeface="Wingdings" panose="05000000000000000000" pitchFamily="2" charset="2"/>
              <a:buChar char="§"/>
            </a:pPr>
            <a:endParaRPr lang="nl-BE" altLang="en-US" sz="1600" b="1" dirty="0"/>
          </a:p>
          <a:p>
            <a:pPr>
              <a:buFont typeface="Wingdings" panose="05000000000000000000" pitchFamily="2" charset="2"/>
              <a:buChar char="§"/>
            </a:pPr>
            <a:endParaRPr lang="nl-BE" altLang="en-US" sz="1600" b="1" dirty="0"/>
          </a:p>
          <a:p>
            <a:pPr>
              <a:buFont typeface="Wingdings" panose="05000000000000000000" pitchFamily="2" charset="2"/>
              <a:buChar char="§"/>
            </a:pPr>
            <a:endParaRPr lang="nl-BE" altLang="en-US" sz="1600" b="1" dirty="0"/>
          </a:p>
          <a:p>
            <a:r>
              <a:rPr lang="fr" altLang="en-US" sz="1800" b="1" dirty="0">
                <a:solidFill>
                  <a:srgbClr val="729BC8"/>
                </a:solidFill>
              </a:rPr>
              <a:t>Environnement sécurisé après connexion</a:t>
            </a:r>
          </a:p>
          <a:p>
            <a:endParaRPr lang="fr" altLang="en-US" sz="1600" dirty="0"/>
          </a:p>
          <a:p>
            <a:r>
              <a:rPr lang="fr" altLang="en-US" sz="1600" dirty="0"/>
              <a:t>→ passer à un navigateur de bureau</a:t>
            </a:r>
            <a:endParaRPr lang="en-GB" altLang="en-US" sz="1600" dirty="0"/>
          </a:p>
        </p:txBody>
      </p:sp>
      <p:sp>
        <p:nvSpPr>
          <p:cNvPr id="2" name="Tekstvak 1">
            <a:extLst>
              <a:ext uri="{FF2B5EF4-FFF2-40B4-BE49-F238E27FC236}">
                <a16:creationId xmlns:a16="http://schemas.microsoft.com/office/drawing/2014/main" id="{2C3F30A3-A995-49C7-A6DE-074BB81D4FD9}"/>
              </a:ext>
            </a:extLst>
          </p:cNvPr>
          <p:cNvSpPr txBox="1"/>
          <p:nvPr/>
        </p:nvSpPr>
        <p:spPr>
          <a:xfrm>
            <a:off x="1778576" y="3645024"/>
            <a:ext cx="1656184" cy="307777"/>
          </a:xfrm>
          <a:prstGeom prst="rect">
            <a:avLst/>
          </a:prstGeom>
          <a:noFill/>
        </p:spPr>
        <p:txBody>
          <a:bodyPr wrap="square" rtlCol="0">
            <a:spAutoFit/>
          </a:bodyPr>
          <a:lstStyle/>
          <a:p>
            <a:pPr algn="ctr"/>
            <a:r>
              <a:rPr lang="nl-BE" sz="1400" dirty="0">
                <a:solidFill>
                  <a:srgbClr val="729BC8"/>
                </a:solidFill>
              </a:rPr>
              <a:t>(…)</a:t>
            </a:r>
          </a:p>
        </p:txBody>
      </p:sp>
      <p:pic>
        <p:nvPicPr>
          <p:cNvPr id="3" name="Image 2" descr="Une image contenant texte, capture d’écran, Page web, Site web&#10;&#10;Description générée automatiquement">
            <a:extLst>
              <a:ext uri="{FF2B5EF4-FFF2-40B4-BE49-F238E27FC236}">
                <a16:creationId xmlns:a16="http://schemas.microsoft.com/office/drawing/2014/main" id="{138304B3-E195-9373-D542-E50DFB7B6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82" y="649287"/>
            <a:ext cx="2049462"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Une image contenant texte, capture d’écran, Police, nombre&#10;&#10;Description générée automatiquement">
            <a:extLst>
              <a:ext uri="{FF2B5EF4-FFF2-40B4-BE49-F238E27FC236}">
                <a16:creationId xmlns:a16="http://schemas.microsoft.com/office/drawing/2014/main" id="{3FCD4DB5-27DB-1CD4-CE50-E89670E93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890" y="2492896"/>
            <a:ext cx="1836738"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texte 4">
            <a:extLst>
              <a:ext uri="{FF2B5EF4-FFF2-40B4-BE49-F238E27FC236}">
                <a16:creationId xmlns:a16="http://schemas.microsoft.com/office/drawing/2014/main" id="{E476A661-E188-4D62-A07D-BFF1F45C7D3A}"/>
              </a:ext>
            </a:extLst>
          </p:cNvPr>
          <p:cNvSpPr>
            <a:spLocks noGrp="1"/>
          </p:cNvSpPr>
          <p:nvPr>
            <p:ph type="body" sz="quarter" idx="15"/>
          </p:nvPr>
        </p:nvSpPr>
        <p:spPr>
          <a:xfrm>
            <a:off x="179388" y="234950"/>
            <a:ext cx="8640762" cy="777875"/>
          </a:xfrm>
        </p:spPr>
        <p:txBody>
          <a:bodyPr/>
          <a:lstStyle/>
          <a:p>
            <a:r>
              <a:rPr lang="nl-BE" altLang="en-US" dirty="0"/>
              <a:t>1. </a:t>
            </a:r>
            <a:r>
              <a:rPr lang="fr" altLang="en-US" dirty="0"/>
              <a:t>PharmaStatut en quelques mots  </a:t>
            </a:r>
            <a:r>
              <a:rPr lang="fr" altLang="en-US" sz="1700" b="0" dirty="0"/>
              <a:t>Rubriques générales</a:t>
            </a:r>
            <a:endParaRPr lang="nl-BE" altLang="en-US" sz="1700" b="0" dirty="0"/>
          </a:p>
        </p:txBody>
      </p:sp>
      <p:sp>
        <p:nvSpPr>
          <p:cNvPr id="8" name="Tekstvak 7">
            <a:extLst>
              <a:ext uri="{FF2B5EF4-FFF2-40B4-BE49-F238E27FC236}">
                <a16:creationId xmlns:a16="http://schemas.microsoft.com/office/drawing/2014/main" id="{958F71FF-BEB8-4E23-B32F-5EE71CCF72D0}"/>
              </a:ext>
            </a:extLst>
          </p:cNvPr>
          <p:cNvSpPr txBox="1"/>
          <p:nvPr/>
        </p:nvSpPr>
        <p:spPr>
          <a:xfrm>
            <a:off x="611188" y="989013"/>
            <a:ext cx="6553200" cy="1385887"/>
          </a:xfrm>
          <a:prstGeom prst="rect">
            <a:avLst/>
          </a:prstGeom>
          <a:noFill/>
        </p:spPr>
        <p:txBody>
          <a:bodyPr>
            <a:spAutoFit/>
          </a:bodyPr>
          <a:lstStyle/>
          <a:p>
            <a:pPr marL="285750" indent="-285750">
              <a:buFont typeface="Wingdings" panose="05000000000000000000" pitchFamily="2" charset="2"/>
              <a:buChar char="§"/>
              <a:defRPr/>
            </a:pPr>
            <a:r>
              <a:rPr lang="fr" sz="1400" dirty="0">
                <a:solidFill>
                  <a:schemeClr val="tx1">
                    <a:lumMod val="65000"/>
                    <a:lumOff val="35000"/>
                  </a:schemeClr>
                </a:solidFill>
              </a:rPr>
              <a:t>PharmaStatut en quelques mots</a:t>
            </a:r>
          </a:p>
          <a:p>
            <a:pPr marL="285750" indent="-285750">
              <a:buFont typeface="Wingdings" panose="05000000000000000000" pitchFamily="2" charset="2"/>
              <a:buChar char="§"/>
              <a:defRPr/>
            </a:pPr>
            <a:r>
              <a:rPr lang="fr" sz="1400" dirty="0">
                <a:solidFill>
                  <a:schemeClr val="tx1">
                    <a:lumMod val="65000"/>
                    <a:lumOff val="35000"/>
                  </a:schemeClr>
                </a:solidFill>
              </a:rPr>
              <a:t>Contact</a:t>
            </a:r>
          </a:p>
          <a:p>
            <a:pPr marL="285750" indent="-285750">
              <a:buFont typeface="Wingdings" panose="05000000000000000000" pitchFamily="2" charset="2"/>
              <a:buChar char="§"/>
              <a:defRPr/>
            </a:pPr>
            <a:r>
              <a:rPr lang="fr" sz="1400" dirty="0">
                <a:solidFill>
                  <a:schemeClr val="tx1">
                    <a:lumMod val="65000"/>
                    <a:lumOff val="35000"/>
                  </a:schemeClr>
                </a:solidFill>
              </a:rPr>
              <a:t>Questions fréquemment posées</a:t>
            </a:r>
          </a:p>
          <a:p>
            <a:pPr marL="285750" indent="-285750">
              <a:buFont typeface="Wingdings" panose="05000000000000000000" pitchFamily="2" charset="2"/>
              <a:buChar char="§"/>
              <a:defRPr/>
            </a:pPr>
            <a:r>
              <a:rPr lang="fr" sz="1400" dirty="0">
                <a:solidFill>
                  <a:schemeClr val="tx1">
                    <a:lumMod val="65000"/>
                    <a:lumOff val="35000"/>
                  </a:schemeClr>
                </a:solidFill>
              </a:rPr>
              <a:t>Glossaire</a:t>
            </a:r>
          </a:p>
          <a:p>
            <a:pPr marL="285750" indent="-285750">
              <a:buFont typeface="Wingdings" panose="05000000000000000000" pitchFamily="2" charset="2"/>
              <a:buChar char="§"/>
              <a:defRPr/>
            </a:pPr>
            <a:r>
              <a:rPr lang="fr" sz="1400" dirty="0">
                <a:solidFill>
                  <a:schemeClr val="tx1">
                    <a:lumMod val="65000"/>
                    <a:lumOff val="35000"/>
                  </a:schemeClr>
                </a:solidFill>
              </a:rPr>
              <a:t>Protection de la vie privée</a:t>
            </a:r>
          </a:p>
          <a:p>
            <a:pPr marL="285750" indent="-285750">
              <a:buFont typeface="Wingdings" panose="05000000000000000000" pitchFamily="2" charset="2"/>
              <a:buChar char="§"/>
              <a:defRPr/>
            </a:pPr>
            <a:r>
              <a:rPr lang="fr" sz="1400" dirty="0">
                <a:solidFill>
                  <a:schemeClr val="tx1">
                    <a:lumMod val="65000"/>
                    <a:lumOff val="35000"/>
                  </a:schemeClr>
                </a:solidFill>
              </a:rPr>
              <a:t>Clause de non-responsabilité</a:t>
            </a:r>
          </a:p>
        </p:txBody>
      </p:sp>
      <p:pic>
        <p:nvPicPr>
          <p:cNvPr id="2" name="Image 5">
            <a:extLst>
              <a:ext uri="{FF2B5EF4-FFF2-40B4-BE49-F238E27FC236}">
                <a16:creationId xmlns:a16="http://schemas.microsoft.com/office/drawing/2014/main" id="{BD75C520-DE0B-3D60-D957-6695C4325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94" y="2419909"/>
            <a:ext cx="83883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4"/>
</p:tagLst>
</file>

<file path=ppt/tags/tag2.xml><?xml version="1.0" encoding="utf-8"?>
<p:tagLst xmlns:a="http://schemas.openxmlformats.org/drawingml/2006/main" xmlns:r="http://schemas.openxmlformats.org/officeDocument/2006/relationships" xmlns:p="http://schemas.openxmlformats.org/presentationml/2006/main">
  <p:tag name="AS_UNIQUEID" val="60"/>
</p:tagLst>
</file>

<file path=ppt/tags/tag3.xml><?xml version="1.0" encoding="utf-8"?>
<p:tagLst xmlns:a="http://schemas.openxmlformats.org/drawingml/2006/main" xmlns:r="http://schemas.openxmlformats.org/officeDocument/2006/relationships" xmlns:p="http://schemas.openxmlformats.org/presentationml/2006/main">
  <p:tag name="AS_UNIQUEID" val="28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A96BBEE195AC45B9F8B9F16569A6AE" ma:contentTypeVersion="1" ma:contentTypeDescription="Create a new document." ma:contentTypeScope="" ma:versionID="67468b8a0f3991b8e1ab839b606cc7ad">
  <xsd:schema xmlns:xsd="http://www.w3.org/2001/XMLSchema" xmlns:xs="http://www.w3.org/2001/XMLSchema" xmlns:p="http://schemas.microsoft.com/office/2006/metadata/properties" xmlns:ns2="75100dc4-13b6-40ca-997d-d607b893a4f5" xmlns:ns3="683c012c-c676-4086-8899-d1cb8e20e4f2" targetNamespace="http://schemas.microsoft.com/office/2006/metadata/properties" ma:root="true" ma:fieldsID="f227f91a213cc9041c182b6c53a3d834" ns2:_="" ns3:_="">
    <xsd:import namespace="75100dc4-13b6-40ca-997d-d607b893a4f5"/>
    <xsd:import namespace="683c012c-c676-4086-8899-d1cb8e20e4f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00dc4-13b6-40ca-997d-d607b893a4f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3c012c-c676-4086-8899-d1cb8e20e4f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5100dc4-13b6-40ca-997d-d607b893a4f5">UNJZ6DH3RR27-1427155467-72</_dlc_DocId>
    <_dlc_DocIdUrl xmlns="75100dc4-13b6-40ca-997d-d607b893a4f5">
      <Url>https://collab-famhp.yourict.be/medicine/Collaboration/Proj/PharmaStatus/_layouts/15/DocIdRedir.aspx?ID=UNJZ6DH3RR27-1427155467-72</Url>
      <Description>UNJZ6DH3RR27-1427155467-72</Description>
    </_dlc_DocIdUrl>
  </documentManagement>
</p:properties>
</file>

<file path=customXml/item4.xml><?xml version="1.0" encoding="utf-8"?>
<LongProperties xmlns="http://schemas.microsoft.com/office/2006/metadata/long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6936685-7C06-415B-A9D6-A692B362F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100dc4-13b6-40ca-997d-d607b893a4f5"/>
    <ds:schemaRef ds:uri="683c012c-c676-4086-8899-d1cb8e20e4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5106D4-D05F-4295-AB53-3254F4218237}">
  <ds:schemaRefs>
    <ds:schemaRef ds:uri="http://schemas.microsoft.com/sharepoint/v3/contenttype/forms"/>
  </ds:schemaRefs>
</ds:datastoreItem>
</file>

<file path=customXml/itemProps3.xml><?xml version="1.0" encoding="utf-8"?>
<ds:datastoreItem xmlns:ds="http://schemas.openxmlformats.org/officeDocument/2006/customXml" ds:itemID="{DF98B4F7-E86F-49F9-925A-41323751304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83c012c-c676-4086-8899-d1cb8e20e4f2"/>
    <ds:schemaRef ds:uri="75100dc4-13b6-40ca-997d-d607b893a4f5"/>
    <ds:schemaRef ds:uri="http://www.w3.org/XML/1998/namespace"/>
    <ds:schemaRef ds:uri="http://purl.org/dc/dcmitype/"/>
  </ds:schemaRefs>
</ds:datastoreItem>
</file>

<file path=customXml/itemProps4.xml><?xml version="1.0" encoding="utf-8"?>
<ds:datastoreItem xmlns:ds="http://schemas.openxmlformats.org/officeDocument/2006/customXml" ds:itemID="{75DA3F3C-1E84-4C89-ADC0-1C6DA6A0B3B1}">
  <ds:schemaRefs>
    <ds:schemaRef ds:uri="http://schemas.microsoft.com/office/2006/metadata/longProperties"/>
  </ds:schemaRefs>
</ds:datastoreItem>
</file>

<file path=customXml/itemProps5.xml><?xml version="1.0" encoding="utf-8"?>
<ds:datastoreItem xmlns:ds="http://schemas.openxmlformats.org/officeDocument/2006/customXml" ds:itemID="{4E60BEEC-E3A5-488C-89AE-FFDB7FCD89A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1994</Words>
  <Application>Microsoft Office PowerPoint</Application>
  <PresentationFormat>On-screen Show (4:3)</PresentationFormat>
  <Paragraphs>262</Paragraphs>
  <Slides>46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-apple-system</vt:lpstr>
      <vt:lpstr>Arial</vt:lpstr>
      <vt:lpstr>Bradley Hand ITC</vt:lpstr>
      <vt:lpstr>Bryant Light Alternate</vt:lpstr>
      <vt:lpstr>Calibri</vt:lpstr>
      <vt:lpstr>Helvetica Neue</vt:lpstr>
      <vt:lpstr>Verdana</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Didier Weemaels</dc:creator>
  <cp:lastModifiedBy>Sybille Schotte (AFMPS - FAGG)</cp:lastModifiedBy>
  <cp:revision>336</cp:revision>
  <cp:lastPrinted>2016-12-20T11:15:23Z</cp:lastPrinted>
  <dcterms:created xsi:type="dcterms:W3CDTF">2012-05-07T08:00:52Z</dcterms:created>
  <dcterms:modified xsi:type="dcterms:W3CDTF">2024-12-10T14:54:49Z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UNJZ6DH3RR27-1427155467-53</vt:lpwstr>
  </property>
  <property fmtid="{D5CDD505-2E9C-101B-9397-08002B2CF9AE}" pid="3" name="_dlc_DocIdItemGuid">
    <vt:lpwstr>efc0d1bf-38d7-47e2-892b-050065cbca1a</vt:lpwstr>
  </property>
  <property fmtid="{D5CDD505-2E9C-101B-9397-08002B2CF9AE}" pid="4" name="_dlc_DocIdUrl">
    <vt:lpwstr>https://collab-famhp.yourict.be/medicine/Collaboration/Proj/PharmaStatus/_layouts/15/DocIdRedir.aspx?ID=UNJZ6DH3RR27-1427155467-53, UNJZ6DH3RR27-1427155467-53</vt:lpwstr>
  </property>
  <property fmtid="{D5CDD505-2E9C-101B-9397-08002B2CF9AE}" pid="5" name="ContentTypeId">
    <vt:lpwstr>0x01010022A96BBEE195AC45B9F8B9F16569A6AE</vt:lpwstr>
  </property>
</Properties>
</file>